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33"/>
  </p:notesMasterIdLst>
  <p:sldIdLst>
    <p:sldId id="256" r:id="rId2"/>
    <p:sldId id="258" r:id="rId3"/>
    <p:sldId id="260" r:id="rId4"/>
    <p:sldId id="259" r:id="rId5"/>
    <p:sldId id="261" r:id="rId6"/>
    <p:sldId id="257" r:id="rId7"/>
    <p:sldId id="279" r:id="rId8"/>
    <p:sldId id="281" r:id="rId9"/>
    <p:sldId id="280" r:id="rId10"/>
    <p:sldId id="282" r:id="rId11"/>
    <p:sldId id="283" r:id="rId12"/>
    <p:sldId id="284" r:id="rId13"/>
    <p:sldId id="285" r:id="rId14"/>
    <p:sldId id="262" r:id="rId15"/>
    <p:sldId id="286" r:id="rId16"/>
    <p:sldId id="287" r:id="rId17"/>
    <p:sldId id="265" r:id="rId18"/>
    <p:sldId id="267" r:id="rId19"/>
    <p:sldId id="266" r:id="rId20"/>
    <p:sldId id="268" r:id="rId21"/>
    <p:sldId id="264" r:id="rId22"/>
    <p:sldId id="274" r:id="rId23"/>
    <p:sldId id="275" r:id="rId24"/>
    <p:sldId id="276" r:id="rId25"/>
    <p:sldId id="277" r:id="rId26"/>
    <p:sldId id="269" r:id="rId27"/>
    <p:sldId id="271" r:id="rId28"/>
    <p:sldId id="270" r:id="rId29"/>
    <p:sldId id="278" r:id="rId30"/>
    <p:sldId id="272" r:id="rId31"/>
    <p:sldId id="273" r:id="rId32"/>
  </p:sldIdLst>
  <p:sldSz cx="7559675" cy="3240088"/>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Gotham" panose="02000804040000020004" pitchFamily="2" charset="0"/>
      <p:bold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e Giorgio" initials="GG" lastIdx="1" clrIdx="0">
    <p:extLst>
      <p:ext uri="{19B8F6BF-5375-455C-9EA6-DF929625EA0E}">
        <p15:presenceInfo xmlns:p15="http://schemas.microsoft.com/office/powerpoint/2012/main" userId="5763900301c3fe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73C5E"/>
    <a:srgbClr val="1C1E21"/>
    <a:srgbClr val="00D95A"/>
    <a:srgbClr val="FF733F"/>
    <a:srgbClr val="6CAF3B"/>
    <a:srgbClr val="D37BCF"/>
    <a:srgbClr val="00B7D9"/>
    <a:srgbClr val="FD743F"/>
    <a:srgbClr val="6AAD31"/>
    <a:srgbClr val="D17D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94" d="100"/>
          <a:sy n="194" d="100"/>
        </p:scale>
        <p:origin x="162"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7944D-9EBA-4360-BE45-F3CBD8A07AE0}" type="datetimeFigureOut">
              <a:rPr lang="it-IT" smtClean="0"/>
              <a:t>31/08/2022</a:t>
            </a:fld>
            <a:endParaRPr lang="it-IT"/>
          </a:p>
        </p:txBody>
      </p:sp>
      <p:sp>
        <p:nvSpPr>
          <p:cNvPr id="4" name="Segnaposto immagine diapositiva 3"/>
          <p:cNvSpPr>
            <a:spLocks noGrp="1" noRot="1" noChangeAspect="1"/>
          </p:cNvSpPr>
          <p:nvPr>
            <p:ph type="sldImg" idx="2"/>
          </p:nvPr>
        </p:nvSpPr>
        <p:spPr>
          <a:xfrm>
            <a:off x="-169863" y="1143000"/>
            <a:ext cx="7197726"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AC660-1C07-4D3D-9893-08FC24A41A8D}" type="slidenum">
              <a:rPr lang="it-IT" smtClean="0"/>
              <a:t>‹N›</a:t>
            </a:fld>
            <a:endParaRPr lang="it-IT"/>
          </a:p>
        </p:txBody>
      </p:sp>
    </p:spTree>
    <p:extLst>
      <p:ext uri="{BB962C8B-B14F-4D97-AF65-F5344CB8AC3E}">
        <p14:creationId xmlns:p14="http://schemas.microsoft.com/office/powerpoint/2010/main" val="197324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944960" y="530264"/>
            <a:ext cx="5669756" cy="1128031"/>
          </a:xfrm>
        </p:spPr>
        <p:txBody>
          <a:bodyPr anchor="b"/>
          <a:lstStyle>
            <a:lvl1pPr algn="ctr">
              <a:defRPr sz="2835"/>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944960" y="1701796"/>
            <a:ext cx="5669756" cy="782271"/>
          </a:xfrm>
        </p:spPr>
        <p:txBody>
          <a:bodyPr/>
          <a:lstStyle>
            <a:lvl1pPr marL="0" indent="0" algn="ctr">
              <a:buNone/>
              <a:defRPr sz="1134"/>
            </a:lvl1pPr>
            <a:lvl2pPr marL="216027" indent="0" algn="ctr">
              <a:buNone/>
              <a:defRPr sz="945"/>
            </a:lvl2pPr>
            <a:lvl3pPr marL="432054" indent="0" algn="ctr">
              <a:buNone/>
              <a:defRPr sz="851"/>
            </a:lvl3pPr>
            <a:lvl4pPr marL="648081" indent="0" algn="ctr">
              <a:buNone/>
              <a:defRPr sz="756"/>
            </a:lvl4pPr>
            <a:lvl5pPr marL="864108" indent="0" algn="ctr">
              <a:buNone/>
              <a:defRPr sz="756"/>
            </a:lvl5pPr>
            <a:lvl6pPr marL="1080135" indent="0" algn="ctr">
              <a:buNone/>
              <a:defRPr sz="756"/>
            </a:lvl6pPr>
            <a:lvl7pPr marL="1296162" indent="0" algn="ctr">
              <a:buNone/>
              <a:defRPr sz="756"/>
            </a:lvl7pPr>
            <a:lvl8pPr marL="1512189" indent="0" algn="ctr">
              <a:buNone/>
              <a:defRPr sz="756"/>
            </a:lvl8pPr>
            <a:lvl9pPr marL="1728216" indent="0" algn="ctr">
              <a:buNone/>
              <a:defRPr sz="756"/>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DCE47D5-898D-4A4A-9774-F600FBBF784C}" type="datetimeFigureOut">
              <a:rPr lang="it-IT" smtClean="0"/>
              <a:t>31/08/2022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4158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DCE47D5-898D-4A4A-9774-F600FBBF784C}" type="datetimeFigureOut">
              <a:rPr lang="it-IT" smtClean="0"/>
              <a:t>31/08/2022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095291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2" y="172505"/>
            <a:ext cx="1630055" cy="2745825"/>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519728" y="172505"/>
            <a:ext cx="4795669" cy="2745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DCE47D5-898D-4A4A-9774-F600FBBF784C}" type="datetimeFigureOut">
              <a:rPr lang="it-IT" smtClean="0"/>
              <a:t>31/08/2022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94052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DCE47D5-898D-4A4A-9774-F600FBBF784C}" type="datetimeFigureOut">
              <a:rPr lang="it-IT" smtClean="0"/>
              <a:t>31/08/2022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25264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515790" y="807773"/>
            <a:ext cx="6520220" cy="1347786"/>
          </a:xfrm>
        </p:spPr>
        <p:txBody>
          <a:bodyPr anchor="b"/>
          <a:lstStyle>
            <a:lvl1pPr>
              <a:defRPr sz="2835"/>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5790" y="2168309"/>
            <a:ext cx="6520220" cy="708769"/>
          </a:xfrm>
        </p:spPr>
        <p:txBody>
          <a:bodyPr/>
          <a:lstStyle>
            <a:lvl1pPr marL="0" indent="0">
              <a:buNone/>
              <a:defRPr sz="1134">
                <a:solidFill>
                  <a:schemeClr val="tx1">
                    <a:tint val="75000"/>
                  </a:schemeClr>
                </a:solidFill>
              </a:defRPr>
            </a:lvl1pPr>
            <a:lvl2pPr marL="216027" indent="0">
              <a:buNone/>
              <a:defRPr sz="945">
                <a:solidFill>
                  <a:schemeClr val="tx1">
                    <a:tint val="75000"/>
                  </a:schemeClr>
                </a:solidFill>
              </a:defRPr>
            </a:lvl2pPr>
            <a:lvl3pPr marL="432054" indent="0">
              <a:buNone/>
              <a:defRPr sz="851">
                <a:solidFill>
                  <a:schemeClr val="tx1">
                    <a:tint val="75000"/>
                  </a:schemeClr>
                </a:solidFill>
              </a:defRPr>
            </a:lvl3pPr>
            <a:lvl4pPr marL="648081" indent="0">
              <a:buNone/>
              <a:defRPr sz="756">
                <a:solidFill>
                  <a:schemeClr val="tx1">
                    <a:tint val="75000"/>
                  </a:schemeClr>
                </a:solidFill>
              </a:defRPr>
            </a:lvl4pPr>
            <a:lvl5pPr marL="864108" indent="0">
              <a:buNone/>
              <a:defRPr sz="756">
                <a:solidFill>
                  <a:schemeClr val="tx1">
                    <a:tint val="75000"/>
                  </a:schemeClr>
                </a:solidFill>
              </a:defRPr>
            </a:lvl5pPr>
            <a:lvl6pPr marL="1080135" indent="0">
              <a:buNone/>
              <a:defRPr sz="756">
                <a:solidFill>
                  <a:schemeClr val="tx1">
                    <a:tint val="75000"/>
                  </a:schemeClr>
                </a:solidFill>
              </a:defRPr>
            </a:lvl6pPr>
            <a:lvl7pPr marL="1296162" indent="0">
              <a:buNone/>
              <a:defRPr sz="756">
                <a:solidFill>
                  <a:schemeClr val="tx1">
                    <a:tint val="75000"/>
                  </a:schemeClr>
                </a:solidFill>
              </a:defRPr>
            </a:lvl7pPr>
            <a:lvl8pPr marL="1512189" indent="0">
              <a:buNone/>
              <a:defRPr sz="756">
                <a:solidFill>
                  <a:schemeClr val="tx1">
                    <a:tint val="75000"/>
                  </a:schemeClr>
                </a:solidFill>
              </a:defRPr>
            </a:lvl8pPr>
            <a:lvl9pPr marL="1728216" indent="0">
              <a:buNone/>
              <a:defRPr sz="756">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DCE47D5-898D-4A4A-9774-F600FBBF784C}" type="datetimeFigureOut">
              <a:rPr lang="it-IT" smtClean="0"/>
              <a:t>31/08/2022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208850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19728" y="862523"/>
            <a:ext cx="3212862" cy="205580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3827085" y="862523"/>
            <a:ext cx="3212862" cy="205580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DCE47D5-898D-4A4A-9774-F600FBBF784C}" type="datetimeFigureOut">
              <a:rPr lang="it-IT" smtClean="0"/>
              <a:t>31/08/2022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78989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520712" y="172505"/>
            <a:ext cx="6520220" cy="62626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20712" y="794272"/>
            <a:ext cx="3198097"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it-IT"/>
              <a:t>Fare clic per modificare gli stili del testo dello schema</a:t>
            </a:r>
          </a:p>
        </p:txBody>
      </p:sp>
      <p:sp>
        <p:nvSpPr>
          <p:cNvPr id="4" name="Content Placeholder 3"/>
          <p:cNvSpPr>
            <a:spLocks noGrp="1"/>
          </p:cNvSpPr>
          <p:nvPr>
            <p:ph sz="half" idx="2"/>
          </p:nvPr>
        </p:nvSpPr>
        <p:spPr>
          <a:xfrm>
            <a:off x="520712" y="1183532"/>
            <a:ext cx="3198097" cy="17407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3827085" y="794272"/>
            <a:ext cx="3213847"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it-IT"/>
              <a:t>Fare clic per modificare gli stili del testo dello schema</a:t>
            </a:r>
          </a:p>
        </p:txBody>
      </p:sp>
      <p:sp>
        <p:nvSpPr>
          <p:cNvPr id="6" name="Content Placeholder 5"/>
          <p:cNvSpPr>
            <a:spLocks noGrp="1"/>
          </p:cNvSpPr>
          <p:nvPr>
            <p:ph sz="quarter" idx="4"/>
          </p:nvPr>
        </p:nvSpPr>
        <p:spPr>
          <a:xfrm>
            <a:off x="3827085" y="1183532"/>
            <a:ext cx="3213847" cy="17407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DCE47D5-898D-4A4A-9774-F600FBBF784C}" type="datetimeFigureOut">
              <a:rPr lang="it-IT" smtClean="0"/>
              <a:t>31/08/2022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2790727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ADCE47D5-898D-4A4A-9774-F600FBBF784C}" type="datetimeFigureOut">
              <a:rPr lang="it-IT" smtClean="0"/>
              <a:t>31/08/2022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192020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CE47D5-898D-4A4A-9774-F600FBBF784C}" type="datetimeFigureOut">
              <a:rPr lang="it-IT" smtClean="0"/>
              <a:t>31/08/2022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264028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20712" y="216006"/>
            <a:ext cx="2438192" cy="756021"/>
          </a:xfrm>
        </p:spPr>
        <p:txBody>
          <a:bodyPr anchor="b"/>
          <a:lstStyle>
            <a:lvl1pPr>
              <a:defRPr sz="1512"/>
            </a:lvl1pPr>
          </a:lstStyle>
          <a:p>
            <a:r>
              <a:rPr lang="it-IT"/>
              <a:t>Fare clic per modificare lo stile del titolo dello schema</a:t>
            </a:r>
            <a:endParaRPr lang="en-US" dirty="0"/>
          </a:p>
        </p:txBody>
      </p:sp>
      <p:sp>
        <p:nvSpPr>
          <p:cNvPr id="3" name="Content Placeholder 2"/>
          <p:cNvSpPr>
            <a:spLocks noGrp="1"/>
          </p:cNvSpPr>
          <p:nvPr>
            <p:ph idx="1"/>
          </p:nvPr>
        </p:nvSpPr>
        <p:spPr>
          <a:xfrm>
            <a:off x="3213847" y="466513"/>
            <a:ext cx="3827085" cy="2302563"/>
          </a:xfrm>
        </p:spPr>
        <p:txBody>
          <a:bodyPr/>
          <a:lstStyle>
            <a:lvl1pPr>
              <a:defRPr sz="1512"/>
            </a:lvl1pPr>
            <a:lvl2pPr>
              <a:defRPr sz="1323"/>
            </a:lvl2pPr>
            <a:lvl3pPr>
              <a:defRPr sz="1134"/>
            </a:lvl3pPr>
            <a:lvl4pPr>
              <a:defRPr sz="945"/>
            </a:lvl4pPr>
            <a:lvl5pPr>
              <a:defRPr sz="945"/>
            </a:lvl5pPr>
            <a:lvl6pPr>
              <a:defRPr sz="945"/>
            </a:lvl6pPr>
            <a:lvl7pPr>
              <a:defRPr sz="945"/>
            </a:lvl7pPr>
            <a:lvl8pPr>
              <a:defRPr sz="945"/>
            </a:lvl8pPr>
            <a:lvl9pPr>
              <a:defRPr sz="945"/>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20712" y="972026"/>
            <a:ext cx="2438192"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DCE47D5-898D-4A4A-9774-F600FBBF784C}" type="datetimeFigureOut">
              <a:rPr lang="it-IT" smtClean="0"/>
              <a:t>31/08/2022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44510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20712" y="216006"/>
            <a:ext cx="2438192" cy="756021"/>
          </a:xfrm>
        </p:spPr>
        <p:txBody>
          <a:bodyPr anchor="b"/>
          <a:lstStyle>
            <a:lvl1pPr>
              <a:defRPr sz="1512"/>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213847" y="466513"/>
            <a:ext cx="3827085" cy="2302563"/>
          </a:xfrm>
        </p:spPr>
        <p:txBody>
          <a:bodyPr anchor="t"/>
          <a:lstStyle>
            <a:lvl1pPr marL="0" indent="0">
              <a:buNone/>
              <a:defRPr sz="1512"/>
            </a:lvl1pPr>
            <a:lvl2pPr marL="216027" indent="0">
              <a:buNone/>
              <a:defRPr sz="1323"/>
            </a:lvl2pPr>
            <a:lvl3pPr marL="432054" indent="0">
              <a:buNone/>
              <a:defRPr sz="1134"/>
            </a:lvl3pPr>
            <a:lvl4pPr marL="648081" indent="0">
              <a:buNone/>
              <a:defRPr sz="945"/>
            </a:lvl4pPr>
            <a:lvl5pPr marL="864108" indent="0">
              <a:buNone/>
              <a:defRPr sz="945"/>
            </a:lvl5pPr>
            <a:lvl6pPr marL="1080135" indent="0">
              <a:buNone/>
              <a:defRPr sz="945"/>
            </a:lvl6pPr>
            <a:lvl7pPr marL="1296162" indent="0">
              <a:buNone/>
              <a:defRPr sz="945"/>
            </a:lvl7pPr>
            <a:lvl8pPr marL="1512189" indent="0">
              <a:buNone/>
              <a:defRPr sz="945"/>
            </a:lvl8pPr>
            <a:lvl9pPr marL="1728216" indent="0">
              <a:buNone/>
              <a:defRPr sz="945"/>
            </a:lvl9pPr>
          </a:lstStyle>
          <a:p>
            <a:r>
              <a:rPr lang="it-IT"/>
              <a:t>Fare clic sull'icona per inserire un'immagine</a:t>
            </a:r>
            <a:endParaRPr lang="en-US" dirty="0"/>
          </a:p>
        </p:txBody>
      </p:sp>
      <p:sp>
        <p:nvSpPr>
          <p:cNvPr id="4" name="Text Placeholder 3"/>
          <p:cNvSpPr>
            <a:spLocks noGrp="1"/>
          </p:cNvSpPr>
          <p:nvPr>
            <p:ph type="body" sz="half" idx="2"/>
          </p:nvPr>
        </p:nvSpPr>
        <p:spPr>
          <a:xfrm>
            <a:off x="520712" y="972026"/>
            <a:ext cx="2438192"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DCE47D5-898D-4A4A-9774-F600FBBF784C}" type="datetimeFigureOut">
              <a:rPr lang="it-IT" smtClean="0"/>
              <a:t>31/08/2022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372068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172505"/>
            <a:ext cx="6520220" cy="626267"/>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19728" y="862523"/>
            <a:ext cx="6520220" cy="205580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519728" y="3003082"/>
            <a:ext cx="1700927" cy="172505"/>
          </a:xfrm>
          <a:prstGeom prst="rect">
            <a:avLst/>
          </a:prstGeom>
        </p:spPr>
        <p:txBody>
          <a:bodyPr vert="horz" lIns="91440" tIns="45720" rIns="91440" bIns="45720" rtlCol="0" anchor="ctr"/>
          <a:lstStyle>
            <a:lvl1pPr algn="l">
              <a:defRPr sz="567">
                <a:solidFill>
                  <a:schemeClr val="tx1">
                    <a:tint val="75000"/>
                  </a:schemeClr>
                </a:solidFill>
              </a:defRPr>
            </a:lvl1pPr>
          </a:lstStyle>
          <a:p>
            <a:fld id="{ADCE47D5-898D-4A4A-9774-F600FBBF784C}" type="datetimeFigureOut">
              <a:rPr lang="it-IT" smtClean="0"/>
              <a:t>31/08/2022</a:t>
            </a:fld>
            <a:endParaRPr lang="it-IT"/>
          </a:p>
        </p:txBody>
      </p:sp>
      <p:sp>
        <p:nvSpPr>
          <p:cNvPr id="5" name="Footer Placeholder 4"/>
          <p:cNvSpPr>
            <a:spLocks noGrp="1"/>
          </p:cNvSpPr>
          <p:nvPr>
            <p:ph type="ftr" sz="quarter" idx="3"/>
          </p:nvPr>
        </p:nvSpPr>
        <p:spPr>
          <a:xfrm>
            <a:off x="2504143" y="3003082"/>
            <a:ext cx="2551390" cy="172505"/>
          </a:xfrm>
          <a:prstGeom prst="rect">
            <a:avLst/>
          </a:prstGeom>
        </p:spPr>
        <p:txBody>
          <a:bodyPr vert="horz" lIns="91440" tIns="45720" rIns="91440" bIns="45720" rtlCol="0" anchor="ctr"/>
          <a:lstStyle>
            <a:lvl1pPr algn="ctr">
              <a:defRPr sz="567">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5339020" y="3003082"/>
            <a:ext cx="1700927" cy="172505"/>
          </a:xfrm>
          <a:prstGeom prst="rect">
            <a:avLst/>
          </a:prstGeom>
        </p:spPr>
        <p:txBody>
          <a:bodyPr vert="horz" lIns="91440" tIns="45720" rIns="91440" bIns="45720" rtlCol="0" anchor="ctr"/>
          <a:lstStyle>
            <a:lvl1pPr algn="r">
              <a:defRPr sz="567">
                <a:solidFill>
                  <a:schemeClr val="tx1">
                    <a:tint val="75000"/>
                  </a:schemeClr>
                </a:solidFill>
              </a:defRPr>
            </a:lvl1pPr>
          </a:lstStyle>
          <a:p>
            <a:fld id="{6C614070-4B6F-4BD3-BB2C-00D1CA956112}" type="slidenum">
              <a:rPr lang="it-IT" smtClean="0"/>
              <a:t>‹N›</a:t>
            </a:fld>
            <a:endParaRPr lang="it-IT"/>
          </a:p>
        </p:txBody>
      </p:sp>
    </p:spTree>
    <p:extLst>
      <p:ext uri="{BB962C8B-B14F-4D97-AF65-F5344CB8AC3E}">
        <p14:creationId xmlns:p14="http://schemas.microsoft.com/office/powerpoint/2010/main" val="384542390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2054" rtl="0" eaLnBrk="1" latinLnBrk="0" hangingPunct="1">
        <a:lnSpc>
          <a:spcPct val="90000"/>
        </a:lnSpc>
        <a:spcBef>
          <a:spcPct val="0"/>
        </a:spcBef>
        <a:buNone/>
        <a:defRPr sz="2079" kern="1200">
          <a:solidFill>
            <a:schemeClr val="tx1"/>
          </a:solidFill>
          <a:latin typeface="+mj-lt"/>
          <a:ea typeface="+mj-ea"/>
          <a:cs typeface="+mj-cs"/>
        </a:defRPr>
      </a:lvl1pPr>
    </p:titleStyle>
    <p:body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p:bodyStyle>
    <p:otherStyle>
      <a:defPPr>
        <a:defRPr lang="en-US"/>
      </a:defPPr>
      <a:lvl1pPr marL="0" algn="l" defTabSz="432054" rtl="0" eaLnBrk="1" latinLnBrk="0" hangingPunct="1">
        <a:defRPr sz="851" kern="1200">
          <a:solidFill>
            <a:schemeClr val="tx1"/>
          </a:solidFill>
          <a:latin typeface="+mn-lt"/>
          <a:ea typeface="+mn-ea"/>
          <a:cs typeface="+mn-cs"/>
        </a:defRPr>
      </a:lvl1pPr>
      <a:lvl2pPr marL="216027" algn="l" defTabSz="432054" rtl="0" eaLnBrk="1" latinLnBrk="0" hangingPunct="1">
        <a:defRPr sz="851" kern="1200">
          <a:solidFill>
            <a:schemeClr val="tx1"/>
          </a:solidFill>
          <a:latin typeface="+mn-lt"/>
          <a:ea typeface="+mn-ea"/>
          <a:cs typeface="+mn-cs"/>
        </a:defRPr>
      </a:lvl2pPr>
      <a:lvl3pPr marL="432054" algn="l" defTabSz="432054" rtl="0" eaLnBrk="1" latinLnBrk="0" hangingPunct="1">
        <a:defRPr sz="851" kern="1200">
          <a:solidFill>
            <a:schemeClr val="tx1"/>
          </a:solidFill>
          <a:latin typeface="+mn-lt"/>
          <a:ea typeface="+mn-ea"/>
          <a:cs typeface="+mn-cs"/>
        </a:defRPr>
      </a:lvl3pPr>
      <a:lvl4pPr marL="648081" algn="l" defTabSz="432054" rtl="0" eaLnBrk="1" latinLnBrk="0" hangingPunct="1">
        <a:defRPr sz="851" kern="1200">
          <a:solidFill>
            <a:schemeClr val="tx1"/>
          </a:solidFill>
          <a:latin typeface="+mn-lt"/>
          <a:ea typeface="+mn-ea"/>
          <a:cs typeface="+mn-cs"/>
        </a:defRPr>
      </a:lvl4pPr>
      <a:lvl5pPr marL="864108" algn="l" defTabSz="432054" rtl="0" eaLnBrk="1" latinLnBrk="0" hangingPunct="1">
        <a:defRPr sz="851" kern="1200">
          <a:solidFill>
            <a:schemeClr val="tx1"/>
          </a:solidFill>
          <a:latin typeface="+mn-lt"/>
          <a:ea typeface="+mn-ea"/>
          <a:cs typeface="+mn-cs"/>
        </a:defRPr>
      </a:lvl5pPr>
      <a:lvl6pPr marL="1080135" algn="l" defTabSz="432054" rtl="0" eaLnBrk="1" latinLnBrk="0" hangingPunct="1">
        <a:defRPr sz="851" kern="1200">
          <a:solidFill>
            <a:schemeClr val="tx1"/>
          </a:solidFill>
          <a:latin typeface="+mn-lt"/>
          <a:ea typeface="+mn-ea"/>
          <a:cs typeface="+mn-cs"/>
        </a:defRPr>
      </a:lvl6pPr>
      <a:lvl7pPr marL="1296162" algn="l" defTabSz="432054" rtl="0" eaLnBrk="1" latinLnBrk="0" hangingPunct="1">
        <a:defRPr sz="851" kern="1200">
          <a:solidFill>
            <a:schemeClr val="tx1"/>
          </a:solidFill>
          <a:latin typeface="+mn-lt"/>
          <a:ea typeface="+mn-ea"/>
          <a:cs typeface="+mn-cs"/>
        </a:defRPr>
      </a:lvl7pPr>
      <a:lvl8pPr marL="1512189" algn="l" defTabSz="432054" rtl="0" eaLnBrk="1" latinLnBrk="0" hangingPunct="1">
        <a:defRPr sz="851" kern="1200">
          <a:solidFill>
            <a:schemeClr val="tx1"/>
          </a:solidFill>
          <a:latin typeface="+mn-lt"/>
          <a:ea typeface="+mn-ea"/>
          <a:cs typeface="+mn-cs"/>
        </a:defRPr>
      </a:lvl8pPr>
      <a:lvl9pPr marL="1728216" algn="l" defTabSz="432054" rtl="0" eaLnBrk="1" latinLnBrk="0" hangingPunct="1">
        <a:defRPr sz="8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8E4EDA-FBFE-CF00-57D7-888E2278D845}"/>
              </a:ext>
            </a:extLst>
          </p:cNvPr>
          <p:cNvSpPr>
            <a:spLocks noGrp="1"/>
          </p:cNvSpPr>
          <p:nvPr>
            <p:ph type="ctrTitle"/>
          </p:nvPr>
        </p:nvSpPr>
        <p:spPr/>
        <p:txBody>
          <a:bodyPr anchor="ctr"/>
          <a:lstStyle/>
          <a:p>
            <a:r>
              <a:rPr lang="it-IT" dirty="0" err="1">
                <a:solidFill>
                  <a:srgbClr val="00D95A"/>
                </a:solidFill>
                <a:latin typeface="Gotham" panose="02000804040000020004" pitchFamily="2" charset="0"/>
              </a:rPr>
              <a:t>Spotiworld</a:t>
            </a:r>
            <a:r>
              <a:rPr lang="it-IT" dirty="0">
                <a:latin typeface="Gotham" panose="02000804040000020004" pitchFamily="2" charset="0"/>
              </a:rPr>
              <a:t> </a:t>
            </a:r>
          </a:p>
        </p:txBody>
      </p:sp>
      <p:sp>
        <p:nvSpPr>
          <p:cNvPr id="3" name="Sottotitolo 2">
            <a:extLst>
              <a:ext uri="{FF2B5EF4-FFF2-40B4-BE49-F238E27FC236}">
                <a16:creationId xmlns:a16="http://schemas.microsoft.com/office/drawing/2014/main" id="{252F4115-615C-2B06-0637-3C113CC2AF16}"/>
              </a:ext>
            </a:extLst>
          </p:cNvPr>
          <p:cNvSpPr>
            <a:spLocks noGrp="1"/>
          </p:cNvSpPr>
          <p:nvPr>
            <p:ph type="subTitle" idx="1"/>
          </p:nvPr>
        </p:nvSpPr>
        <p:spPr/>
        <p:txBody>
          <a:bodyPr anchor="ctr"/>
          <a:lstStyle/>
          <a:p>
            <a:r>
              <a:rPr lang="it-IT" dirty="0">
                <a:solidFill>
                  <a:schemeClr val="bg1"/>
                </a:solidFill>
                <a:latin typeface="Gotham" panose="02000804040000020004" pitchFamily="2" charset="0"/>
              </a:rPr>
              <a:t>Analisi musicale a livello globale</a:t>
            </a:r>
          </a:p>
        </p:txBody>
      </p:sp>
      <p:sp>
        <p:nvSpPr>
          <p:cNvPr id="4" name="CasellaDiTesto 3">
            <a:extLst>
              <a:ext uri="{FF2B5EF4-FFF2-40B4-BE49-F238E27FC236}">
                <a16:creationId xmlns:a16="http://schemas.microsoft.com/office/drawing/2014/main" id="{7009D213-2FF2-2B17-03F8-9B4BA6CC89BC}"/>
              </a:ext>
            </a:extLst>
          </p:cNvPr>
          <p:cNvSpPr txBox="1"/>
          <p:nvPr/>
        </p:nvSpPr>
        <p:spPr>
          <a:xfrm>
            <a:off x="5201266" y="2932311"/>
            <a:ext cx="2428568" cy="307777"/>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Gabriele Giorgio 975784</a:t>
            </a:r>
          </a:p>
        </p:txBody>
      </p:sp>
      <p:sp>
        <p:nvSpPr>
          <p:cNvPr id="6" name="CasellaDiTesto 5">
            <a:extLst>
              <a:ext uri="{FF2B5EF4-FFF2-40B4-BE49-F238E27FC236}">
                <a16:creationId xmlns:a16="http://schemas.microsoft.com/office/drawing/2014/main" id="{D3CCF713-A01A-E50A-0BFF-F835802597DD}"/>
              </a:ext>
            </a:extLst>
          </p:cNvPr>
          <p:cNvSpPr txBox="1"/>
          <p:nvPr/>
        </p:nvSpPr>
        <p:spPr>
          <a:xfrm>
            <a:off x="-176979" y="2932311"/>
            <a:ext cx="3460954" cy="307777"/>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Federico Marcelli Fabiani 977340</a:t>
            </a:r>
          </a:p>
        </p:txBody>
      </p:sp>
    </p:spTree>
    <p:extLst>
      <p:ext uri="{BB962C8B-B14F-4D97-AF65-F5344CB8AC3E}">
        <p14:creationId xmlns:p14="http://schemas.microsoft.com/office/powerpoint/2010/main" val="1002137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45E4820-F209-425C-423A-A73D53943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 y="0"/>
            <a:ext cx="6480176" cy="3240088"/>
          </a:xfrm>
          <a:prstGeom prst="rect">
            <a:avLst/>
          </a:prstGeom>
        </p:spPr>
      </p:pic>
    </p:spTree>
    <p:extLst>
      <p:ext uri="{BB962C8B-B14F-4D97-AF65-F5344CB8AC3E}">
        <p14:creationId xmlns:p14="http://schemas.microsoft.com/office/powerpoint/2010/main" val="1025243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2FC33D0-3892-F80F-6FAE-D75A1F4F8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 y="0"/>
            <a:ext cx="6480176" cy="3240088"/>
          </a:xfrm>
          <a:prstGeom prst="rect">
            <a:avLst/>
          </a:prstGeom>
        </p:spPr>
      </p:pic>
    </p:spTree>
    <p:extLst>
      <p:ext uri="{BB962C8B-B14F-4D97-AF65-F5344CB8AC3E}">
        <p14:creationId xmlns:p14="http://schemas.microsoft.com/office/powerpoint/2010/main" val="2977397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87A79D2-29EE-365E-911E-EE9E5ACE4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 y="0"/>
            <a:ext cx="6480176" cy="3240088"/>
          </a:xfrm>
          <a:prstGeom prst="rect">
            <a:avLst/>
          </a:prstGeom>
        </p:spPr>
      </p:pic>
    </p:spTree>
    <p:extLst>
      <p:ext uri="{BB962C8B-B14F-4D97-AF65-F5344CB8AC3E}">
        <p14:creationId xmlns:p14="http://schemas.microsoft.com/office/powerpoint/2010/main" val="1776156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363B21D-FD98-151F-038E-77F88B2D8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 y="0"/>
            <a:ext cx="6480176" cy="3240088"/>
          </a:xfrm>
          <a:prstGeom prst="rect">
            <a:avLst/>
          </a:prstGeom>
        </p:spPr>
      </p:pic>
    </p:spTree>
    <p:extLst>
      <p:ext uri="{BB962C8B-B14F-4D97-AF65-F5344CB8AC3E}">
        <p14:creationId xmlns:p14="http://schemas.microsoft.com/office/powerpoint/2010/main" val="1211857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4B072A-EB71-8243-DBE2-C0EFFBF874C2}"/>
              </a:ext>
            </a:extLst>
          </p:cNvPr>
          <p:cNvSpPr>
            <a:spLocks noGrp="1"/>
          </p:cNvSpPr>
          <p:nvPr>
            <p:ph type="title"/>
          </p:nvPr>
        </p:nvSpPr>
        <p:spPr>
          <a:xfrm>
            <a:off x="1308131" y="218802"/>
            <a:ext cx="1002225" cy="249970"/>
          </a:xfrm>
        </p:spPr>
        <p:txBody>
          <a:bodyPr>
            <a:noAutofit/>
          </a:bodyPr>
          <a:lstStyle/>
          <a:p>
            <a:pPr algn="ctr"/>
            <a:r>
              <a:rPr lang="it-IT" sz="1600" dirty="0">
                <a:solidFill>
                  <a:schemeClr val="bg1"/>
                </a:solidFill>
                <a:latin typeface="Gotham" panose="02000804040000020004" pitchFamily="2" charset="0"/>
              </a:rPr>
              <a:t>Top</a:t>
            </a:r>
          </a:p>
        </p:txBody>
      </p:sp>
      <p:sp>
        <p:nvSpPr>
          <p:cNvPr id="3" name="Segnaposto contenuto 2">
            <a:extLst>
              <a:ext uri="{FF2B5EF4-FFF2-40B4-BE49-F238E27FC236}">
                <a16:creationId xmlns:a16="http://schemas.microsoft.com/office/drawing/2014/main" id="{339B0472-54A5-7CEA-38C4-55D1390978FD}"/>
              </a:ext>
            </a:extLst>
          </p:cNvPr>
          <p:cNvSpPr>
            <a:spLocks noGrp="1"/>
          </p:cNvSpPr>
          <p:nvPr>
            <p:ph sz="half" idx="1"/>
          </p:nvPr>
        </p:nvSpPr>
        <p:spPr>
          <a:xfrm>
            <a:off x="133107" y="468773"/>
            <a:ext cx="3599481" cy="2662469"/>
          </a:xfrm>
        </p:spPr>
        <p:txBody>
          <a:bodyPr>
            <a:noAutofit/>
          </a:bodyPr>
          <a:lstStyle/>
          <a:p>
            <a:pPr marL="0" indent="0">
              <a:buNone/>
            </a:pPr>
            <a:r>
              <a:rPr lang="it-IT" sz="1400" dirty="0">
                <a:solidFill>
                  <a:srgbClr val="00D95A"/>
                </a:solidFill>
                <a:latin typeface="Gotham" panose="02000804040000020004" pitchFamily="2" charset="0"/>
              </a:rPr>
              <a:t>Numero di archi: 2423 </a:t>
            </a:r>
          </a:p>
          <a:p>
            <a:pPr marL="0" indent="0">
              <a:buNone/>
            </a:pPr>
            <a:r>
              <a:rPr lang="it-IT" sz="1400" dirty="0">
                <a:solidFill>
                  <a:srgbClr val="00D95A"/>
                </a:solidFill>
                <a:latin typeface="Gotham" panose="02000804040000020004" pitchFamily="2" charset="0"/>
              </a:rPr>
              <a:t>Grado medio non pesato: 67.3 </a:t>
            </a:r>
          </a:p>
          <a:p>
            <a:pPr marL="0" indent="0">
              <a:buNone/>
            </a:pPr>
            <a:r>
              <a:rPr lang="it-IT" sz="1400" dirty="0">
                <a:solidFill>
                  <a:srgbClr val="00D95A"/>
                </a:solidFill>
                <a:latin typeface="Gotham" panose="02000804040000020004" pitchFamily="2" charset="0"/>
              </a:rPr>
              <a:t>Grado medio pesato: 499.5</a:t>
            </a:r>
          </a:p>
          <a:p>
            <a:pPr marL="0" indent="0">
              <a:buNone/>
            </a:pPr>
            <a:r>
              <a:rPr lang="it-IT" sz="1400" dirty="0">
                <a:solidFill>
                  <a:srgbClr val="00D95A"/>
                </a:solidFill>
                <a:latin typeface="Gotham" panose="02000804040000020004" pitchFamily="2" charset="0"/>
              </a:rPr>
              <a:t>Mediana: 582.0 </a:t>
            </a:r>
          </a:p>
          <a:p>
            <a:pPr marL="0" indent="0">
              <a:buNone/>
            </a:pPr>
            <a:r>
              <a:rPr lang="it-IT" sz="1400" dirty="0">
                <a:solidFill>
                  <a:srgbClr val="00D95A"/>
                </a:solidFill>
                <a:latin typeface="Gotham" panose="02000804040000020004" pitchFamily="2" charset="0"/>
              </a:rPr>
              <a:t>Moda: 590 </a:t>
            </a:r>
          </a:p>
          <a:p>
            <a:pPr marL="0" indent="0">
              <a:buNone/>
            </a:pPr>
            <a:r>
              <a:rPr lang="it-IT" sz="1400" dirty="0">
                <a:solidFill>
                  <a:srgbClr val="00D95A"/>
                </a:solidFill>
                <a:latin typeface="Gotham" panose="02000804040000020004" pitchFamily="2" charset="0"/>
              </a:rPr>
              <a:t>Densità: 0.94</a:t>
            </a:r>
          </a:p>
          <a:p>
            <a:pPr marL="0" indent="0">
              <a:buNone/>
            </a:pPr>
            <a:r>
              <a:rPr lang="it-IT" sz="1400" dirty="0">
                <a:solidFill>
                  <a:srgbClr val="00D95A"/>
                </a:solidFill>
                <a:latin typeface="Gotham" panose="02000804040000020004" pitchFamily="2" charset="0"/>
              </a:rPr>
              <a:t>Nodo grado massimo pesato  Canada: 779 </a:t>
            </a:r>
          </a:p>
          <a:p>
            <a:pPr marL="0" indent="0">
              <a:buNone/>
            </a:pPr>
            <a:r>
              <a:rPr lang="it-IT" sz="1400" dirty="0">
                <a:solidFill>
                  <a:srgbClr val="00D95A"/>
                </a:solidFill>
                <a:latin typeface="Gotham" panose="02000804040000020004" pitchFamily="2" charset="0"/>
              </a:rPr>
              <a:t>Nodo grado minimo pesato Turchia: 23 </a:t>
            </a:r>
          </a:p>
          <a:p>
            <a:pPr marL="0" indent="0">
              <a:buNone/>
            </a:pPr>
            <a:r>
              <a:rPr lang="it-IT" sz="1400" dirty="0">
                <a:solidFill>
                  <a:srgbClr val="00D95A"/>
                </a:solidFill>
                <a:latin typeface="Gotham" panose="02000804040000020004" pitchFamily="2" charset="0"/>
              </a:rPr>
              <a:t>Transitività: 0.98</a:t>
            </a:r>
          </a:p>
          <a:p>
            <a:pPr marL="0" indent="0">
              <a:buNone/>
            </a:pPr>
            <a:endParaRPr lang="it-IT" sz="1400" dirty="0">
              <a:solidFill>
                <a:srgbClr val="00D95A"/>
              </a:solidFill>
              <a:latin typeface="Gotham" panose="02000804040000020004" pitchFamily="2" charset="0"/>
            </a:endParaRPr>
          </a:p>
        </p:txBody>
      </p:sp>
      <p:sp>
        <p:nvSpPr>
          <p:cNvPr id="4" name="Segnaposto contenuto 3">
            <a:extLst>
              <a:ext uri="{FF2B5EF4-FFF2-40B4-BE49-F238E27FC236}">
                <a16:creationId xmlns:a16="http://schemas.microsoft.com/office/drawing/2014/main" id="{39A44E06-7795-385F-1844-757313BAE3EC}"/>
              </a:ext>
            </a:extLst>
          </p:cNvPr>
          <p:cNvSpPr>
            <a:spLocks noGrp="1"/>
          </p:cNvSpPr>
          <p:nvPr>
            <p:ph sz="half" idx="2"/>
          </p:nvPr>
        </p:nvSpPr>
        <p:spPr>
          <a:xfrm>
            <a:off x="3827084" y="468772"/>
            <a:ext cx="3599480" cy="2662469"/>
          </a:xfrm>
        </p:spPr>
        <p:txBody>
          <a:bodyPr>
            <a:noAutofit/>
          </a:bodyPr>
          <a:lstStyle/>
          <a:p>
            <a:pPr marL="0" indent="0">
              <a:buNone/>
            </a:pPr>
            <a:r>
              <a:rPr lang="it-IT" sz="1400" dirty="0">
                <a:solidFill>
                  <a:srgbClr val="00D95A"/>
                </a:solidFill>
                <a:latin typeface="Gotham" panose="02000804040000020004" pitchFamily="2" charset="0"/>
              </a:rPr>
              <a:t>Numero di archi: 2556 </a:t>
            </a:r>
          </a:p>
          <a:p>
            <a:pPr marL="0" indent="0">
              <a:buNone/>
            </a:pPr>
            <a:r>
              <a:rPr lang="it-IT" sz="1400" dirty="0">
                <a:solidFill>
                  <a:srgbClr val="00D95A"/>
                </a:solidFill>
                <a:latin typeface="Gotham" panose="02000804040000020004" pitchFamily="2" charset="0"/>
              </a:rPr>
              <a:t>Grado medio non pesato: 71.0 </a:t>
            </a:r>
          </a:p>
          <a:p>
            <a:pPr marL="0" indent="0">
              <a:buNone/>
            </a:pPr>
            <a:r>
              <a:rPr lang="it-IT" sz="1400" dirty="0">
                <a:solidFill>
                  <a:srgbClr val="00D95A"/>
                </a:solidFill>
                <a:latin typeface="Gotham" panose="02000804040000020004" pitchFamily="2" charset="0"/>
              </a:rPr>
              <a:t>Grado medio pesato: 912.6</a:t>
            </a:r>
          </a:p>
          <a:p>
            <a:pPr marL="0" indent="0">
              <a:buNone/>
            </a:pPr>
            <a:r>
              <a:rPr lang="it-IT" sz="1400" dirty="0">
                <a:solidFill>
                  <a:srgbClr val="00D95A"/>
                </a:solidFill>
                <a:latin typeface="Gotham" panose="02000804040000020004" pitchFamily="2" charset="0"/>
              </a:rPr>
              <a:t>Mediana: 949.5 </a:t>
            </a:r>
          </a:p>
          <a:p>
            <a:pPr marL="0" indent="0">
              <a:buNone/>
            </a:pPr>
            <a:r>
              <a:rPr lang="it-IT" sz="1400" dirty="0">
                <a:solidFill>
                  <a:srgbClr val="00D95A"/>
                </a:solidFill>
                <a:latin typeface="Gotham" panose="02000804040000020004" pitchFamily="2" charset="0"/>
              </a:rPr>
              <a:t>Moda: 722 </a:t>
            </a:r>
          </a:p>
          <a:p>
            <a:pPr marL="0" indent="0">
              <a:buNone/>
            </a:pPr>
            <a:r>
              <a:rPr lang="it-IT" sz="1400" dirty="0">
                <a:solidFill>
                  <a:srgbClr val="00D95A"/>
                </a:solidFill>
                <a:latin typeface="Gotham" panose="02000804040000020004" pitchFamily="2" charset="0"/>
              </a:rPr>
              <a:t>Densità: 1.0 </a:t>
            </a:r>
          </a:p>
          <a:p>
            <a:pPr marL="0" indent="0">
              <a:buNone/>
            </a:pPr>
            <a:r>
              <a:rPr lang="it-IT" sz="1400" dirty="0">
                <a:solidFill>
                  <a:srgbClr val="00D95A"/>
                </a:solidFill>
                <a:latin typeface="Gotham" panose="02000804040000020004" pitchFamily="2" charset="0"/>
              </a:rPr>
              <a:t>Nodo grado massimo pesato Ecuador: 1187 </a:t>
            </a:r>
          </a:p>
          <a:p>
            <a:pPr marL="0" indent="0">
              <a:buNone/>
            </a:pPr>
            <a:r>
              <a:rPr lang="it-IT" sz="1400" dirty="0">
                <a:solidFill>
                  <a:srgbClr val="00D95A"/>
                </a:solidFill>
                <a:latin typeface="Gotham" panose="02000804040000020004" pitchFamily="2" charset="0"/>
              </a:rPr>
              <a:t>Nodo grado minimo pesato Turchia: 413 </a:t>
            </a:r>
          </a:p>
          <a:p>
            <a:pPr marL="0" indent="0">
              <a:buNone/>
            </a:pPr>
            <a:r>
              <a:rPr lang="it-IT" sz="1400" dirty="0">
                <a:solidFill>
                  <a:srgbClr val="00D95A"/>
                </a:solidFill>
                <a:latin typeface="Gotham" panose="02000804040000020004" pitchFamily="2" charset="0"/>
              </a:rPr>
              <a:t>Transitività: 1.0</a:t>
            </a:r>
          </a:p>
        </p:txBody>
      </p:sp>
      <p:cxnSp>
        <p:nvCxnSpPr>
          <p:cNvPr id="6" name="Connettore diritto 5">
            <a:extLst>
              <a:ext uri="{FF2B5EF4-FFF2-40B4-BE49-F238E27FC236}">
                <a16:creationId xmlns:a16="http://schemas.microsoft.com/office/drawing/2014/main" id="{CAED1088-D44E-E0BC-9556-916E801B8565}"/>
              </a:ext>
            </a:extLst>
          </p:cNvPr>
          <p:cNvCxnSpPr/>
          <p:nvPr/>
        </p:nvCxnSpPr>
        <p:spPr>
          <a:xfrm flipV="1">
            <a:off x="3732591" y="509286"/>
            <a:ext cx="0" cy="262195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olo 1">
            <a:extLst>
              <a:ext uri="{FF2B5EF4-FFF2-40B4-BE49-F238E27FC236}">
                <a16:creationId xmlns:a16="http://schemas.microsoft.com/office/drawing/2014/main" id="{CF19D13A-1CFF-AA84-2398-5D801EA66605}"/>
              </a:ext>
            </a:extLst>
          </p:cNvPr>
          <p:cNvSpPr txBox="1">
            <a:spLocks/>
          </p:cNvSpPr>
          <p:nvPr/>
        </p:nvSpPr>
        <p:spPr>
          <a:xfrm>
            <a:off x="5125712" y="218803"/>
            <a:ext cx="1002225" cy="249970"/>
          </a:xfrm>
          <a:prstGeom prst="rect">
            <a:avLst/>
          </a:prstGeom>
        </p:spPr>
        <p:txBody>
          <a:bodyPr vert="horz" lIns="91440" tIns="45720" rIns="91440" bIns="45720" rtlCol="0" anchor="ctr">
            <a:noAutofit/>
          </a:bodyPr>
          <a:lstStyle>
            <a:lvl1pPr algn="l" defTabSz="432054" rtl="0" eaLnBrk="1" latinLnBrk="0" hangingPunct="1">
              <a:lnSpc>
                <a:spcPct val="90000"/>
              </a:lnSpc>
              <a:spcBef>
                <a:spcPct val="0"/>
              </a:spcBef>
              <a:buNone/>
              <a:defRPr sz="2079" kern="1200">
                <a:solidFill>
                  <a:schemeClr val="tx1"/>
                </a:solidFill>
                <a:latin typeface="+mj-lt"/>
                <a:ea typeface="+mj-ea"/>
                <a:cs typeface="+mj-cs"/>
              </a:defRPr>
            </a:lvl1pPr>
          </a:lstStyle>
          <a:p>
            <a:pPr algn="ctr"/>
            <a:r>
              <a:rPr lang="it-IT" sz="1600" dirty="0" err="1">
                <a:solidFill>
                  <a:schemeClr val="bg1"/>
                </a:solidFill>
                <a:latin typeface="Gotham" panose="02000804040000020004" pitchFamily="2" charset="0"/>
              </a:rPr>
              <a:t>Viral</a:t>
            </a:r>
            <a:endParaRPr lang="it-IT" sz="1600" dirty="0">
              <a:solidFill>
                <a:schemeClr val="bg1"/>
              </a:solidFill>
              <a:latin typeface="Gotham" panose="02000804040000020004" pitchFamily="2" charset="0"/>
            </a:endParaRPr>
          </a:p>
        </p:txBody>
      </p:sp>
      <p:sp>
        <p:nvSpPr>
          <p:cNvPr id="8" name="Titolo 1">
            <a:extLst>
              <a:ext uri="{FF2B5EF4-FFF2-40B4-BE49-F238E27FC236}">
                <a16:creationId xmlns:a16="http://schemas.microsoft.com/office/drawing/2014/main" id="{27123CA7-ABDA-6F23-4CF8-3EE1DF5DD1D2}"/>
              </a:ext>
            </a:extLst>
          </p:cNvPr>
          <p:cNvSpPr txBox="1">
            <a:spLocks/>
          </p:cNvSpPr>
          <p:nvPr/>
        </p:nvSpPr>
        <p:spPr>
          <a:xfrm>
            <a:off x="2310356" y="148796"/>
            <a:ext cx="2844465" cy="249970"/>
          </a:xfrm>
          <a:prstGeom prst="rect">
            <a:avLst/>
          </a:prstGeom>
        </p:spPr>
        <p:txBody>
          <a:bodyPr vert="horz" lIns="91440" tIns="45720" rIns="91440" bIns="45720" rtlCol="0" anchor="ctr">
            <a:noAutofit/>
          </a:bodyPr>
          <a:lstStyle>
            <a:lvl1pPr algn="l" defTabSz="432054" rtl="0" eaLnBrk="1" latinLnBrk="0" hangingPunct="1">
              <a:lnSpc>
                <a:spcPct val="90000"/>
              </a:lnSpc>
              <a:spcBef>
                <a:spcPct val="0"/>
              </a:spcBef>
              <a:buNone/>
              <a:defRPr sz="2079" kern="1200">
                <a:solidFill>
                  <a:schemeClr val="tx1"/>
                </a:solidFill>
                <a:latin typeface="+mj-lt"/>
                <a:ea typeface="+mj-ea"/>
                <a:cs typeface="+mj-cs"/>
              </a:defRPr>
            </a:lvl1pPr>
          </a:lstStyle>
          <a:p>
            <a:pPr algn="ctr"/>
            <a:r>
              <a:rPr lang="it-IT" sz="1400" dirty="0">
                <a:solidFill>
                  <a:schemeClr val="bg1"/>
                </a:solidFill>
                <a:latin typeface="Gotham" panose="02000804040000020004" pitchFamily="2" charset="0"/>
              </a:rPr>
              <a:t>dati del 1 giugno</a:t>
            </a:r>
          </a:p>
        </p:txBody>
      </p:sp>
      <p:pic>
        <p:nvPicPr>
          <p:cNvPr id="10" name="Immagine 9">
            <a:extLst>
              <a:ext uri="{FF2B5EF4-FFF2-40B4-BE49-F238E27FC236}">
                <a16:creationId xmlns:a16="http://schemas.microsoft.com/office/drawing/2014/main" id="{F84FACBC-897D-7F6A-F8F7-B9785A4BB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51353">
            <a:off x="-182409" y="-242462"/>
            <a:ext cx="631034" cy="631034"/>
          </a:xfrm>
          <a:prstGeom prst="rect">
            <a:avLst/>
          </a:prstGeom>
        </p:spPr>
      </p:pic>
    </p:spTree>
    <p:extLst>
      <p:ext uri="{BB962C8B-B14F-4D97-AF65-F5344CB8AC3E}">
        <p14:creationId xmlns:p14="http://schemas.microsoft.com/office/powerpoint/2010/main" val="2119261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B53D27A-1F97-0F5E-829F-E07E12F38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9" y="0"/>
            <a:ext cx="3525275" cy="3240088"/>
          </a:xfrm>
          <a:prstGeom prst="rect">
            <a:avLst/>
          </a:prstGeom>
        </p:spPr>
      </p:pic>
      <p:pic>
        <p:nvPicPr>
          <p:cNvPr id="16" name="Immagine 15">
            <a:extLst>
              <a:ext uri="{FF2B5EF4-FFF2-40B4-BE49-F238E27FC236}">
                <a16:creationId xmlns:a16="http://schemas.microsoft.com/office/drawing/2014/main" id="{24939CC3-606E-C7B3-6F89-813063B05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772" y="0"/>
            <a:ext cx="3529464" cy="3240088"/>
          </a:xfrm>
          <a:prstGeom prst="rect">
            <a:avLst/>
          </a:prstGeom>
        </p:spPr>
      </p:pic>
      <p:sp>
        <p:nvSpPr>
          <p:cNvPr id="2" name="CasellaDiTesto 1">
            <a:extLst>
              <a:ext uri="{FF2B5EF4-FFF2-40B4-BE49-F238E27FC236}">
                <a16:creationId xmlns:a16="http://schemas.microsoft.com/office/drawing/2014/main" id="{453938D8-D164-1A33-0BC4-C9C6008CF61F}"/>
              </a:ext>
            </a:extLst>
          </p:cNvPr>
          <p:cNvSpPr txBox="1"/>
          <p:nvPr/>
        </p:nvSpPr>
        <p:spPr>
          <a:xfrm>
            <a:off x="3059623" y="2993867"/>
            <a:ext cx="1440427" cy="246221"/>
          </a:xfrm>
          <a:prstGeom prst="rect">
            <a:avLst/>
          </a:prstGeom>
          <a:solidFill>
            <a:schemeClr val="bg1"/>
          </a:solidFill>
        </p:spPr>
        <p:txBody>
          <a:bodyPr wrap="square" rtlCol="0">
            <a:spAutoFit/>
          </a:bodyPr>
          <a:lstStyle/>
          <a:p>
            <a:pPr algn="ctr"/>
            <a:r>
              <a:rPr lang="it-IT" sz="1000" dirty="0">
                <a:solidFill>
                  <a:srgbClr val="273C5E"/>
                </a:solidFill>
                <a:latin typeface="Gotham" panose="02000804040000020004" pitchFamily="2" charset="0"/>
              </a:rPr>
              <a:t>Maggiore affinità</a:t>
            </a:r>
          </a:p>
        </p:txBody>
      </p:sp>
    </p:spTree>
    <p:extLst>
      <p:ext uri="{BB962C8B-B14F-4D97-AF65-F5344CB8AC3E}">
        <p14:creationId xmlns:p14="http://schemas.microsoft.com/office/powerpoint/2010/main" val="31164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4B66CFD-1A82-002F-8EA5-EEE9BBB99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72" y="0"/>
            <a:ext cx="3548033" cy="3240088"/>
          </a:xfrm>
          <a:prstGeom prst="rect">
            <a:avLst/>
          </a:prstGeom>
        </p:spPr>
      </p:pic>
      <p:pic>
        <p:nvPicPr>
          <p:cNvPr id="7" name="Immagine 6">
            <a:extLst>
              <a:ext uri="{FF2B5EF4-FFF2-40B4-BE49-F238E27FC236}">
                <a16:creationId xmlns:a16="http://schemas.microsoft.com/office/drawing/2014/main" id="{3AFF2B26-FBDE-4911-D8C8-41E5E881A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809" y="0"/>
            <a:ext cx="3589292" cy="3240088"/>
          </a:xfrm>
          <a:prstGeom prst="rect">
            <a:avLst/>
          </a:prstGeom>
        </p:spPr>
      </p:pic>
      <p:sp>
        <p:nvSpPr>
          <p:cNvPr id="9" name="CasellaDiTesto 8">
            <a:extLst>
              <a:ext uri="{FF2B5EF4-FFF2-40B4-BE49-F238E27FC236}">
                <a16:creationId xmlns:a16="http://schemas.microsoft.com/office/drawing/2014/main" id="{BC4CD43D-34A8-E916-478C-34126B9E2663}"/>
              </a:ext>
            </a:extLst>
          </p:cNvPr>
          <p:cNvSpPr txBox="1"/>
          <p:nvPr/>
        </p:nvSpPr>
        <p:spPr>
          <a:xfrm>
            <a:off x="3059623" y="2993867"/>
            <a:ext cx="1440427" cy="246221"/>
          </a:xfrm>
          <a:prstGeom prst="rect">
            <a:avLst/>
          </a:prstGeom>
          <a:solidFill>
            <a:schemeClr val="bg1"/>
          </a:solidFill>
        </p:spPr>
        <p:txBody>
          <a:bodyPr wrap="square" rtlCol="0">
            <a:spAutoFit/>
          </a:bodyPr>
          <a:lstStyle/>
          <a:p>
            <a:pPr algn="ctr"/>
            <a:r>
              <a:rPr lang="it-IT" sz="1000" dirty="0">
                <a:solidFill>
                  <a:srgbClr val="273C5E"/>
                </a:solidFill>
                <a:latin typeface="Gotham" panose="02000804040000020004" pitchFamily="2" charset="0"/>
              </a:rPr>
              <a:t>Minore affinità</a:t>
            </a:r>
          </a:p>
        </p:txBody>
      </p:sp>
    </p:spTree>
    <p:extLst>
      <p:ext uri="{BB962C8B-B14F-4D97-AF65-F5344CB8AC3E}">
        <p14:creationId xmlns:p14="http://schemas.microsoft.com/office/powerpoint/2010/main" val="1521235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EFCCE4-4414-A0E2-4CBA-9CAE66619D11}"/>
              </a:ext>
            </a:extLst>
          </p:cNvPr>
          <p:cNvSpPr>
            <a:spLocks noGrp="1"/>
          </p:cNvSpPr>
          <p:nvPr>
            <p:ph type="title"/>
          </p:nvPr>
        </p:nvSpPr>
        <p:spPr>
          <a:xfrm>
            <a:off x="49191" y="8625"/>
            <a:ext cx="7461290" cy="292317"/>
          </a:xfrm>
        </p:spPr>
        <p:txBody>
          <a:bodyPr>
            <a:noAutofit/>
          </a:bodyPr>
          <a:lstStyle/>
          <a:p>
            <a:pPr algn="ctr"/>
            <a:r>
              <a:rPr lang="it-IT" sz="1600" dirty="0">
                <a:solidFill>
                  <a:schemeClr val="bg1"/>
                </a:solidFill>
                <a:latin typeface="Gotham" panose="02000804040000020004" pitchFamily="2" charset="0"/>
              </a:rPr>
              <a:t>Quali sono i paesi che influenzano di più la musica a livello globale?</a:t>
            </a:r>
          </a:p>
        </p:txBody>
      </p:sp>
      <p:sp>
        <p:nvSpPr>
          <p:cNvPr id="7" name="CasellaDiTesto 6">
            <a:extLst>
              <a:ext uri="{FF2B5EF4-FFF2-40B4-BE49-F238E27FC236}">
                <a16:creationId xmlns:a16="http://schemas.microsoft.com/office/drawing/2014/main" id="{1A006076-906E-A843-F4FF-6AFF3543679C}"/>
              </a:ext>
            </a:extLst>
          </p:cNvPr>
          <p:cNvSpPr txBox="1"/>
          <p:nvPr/>
        </p:nvSpPr>
        <p:spPr>
          <a:xfrm>
            <a:off x="2353257" y="300942"/>
            <a:ext cx="2853159" cy="246221"/>
          </a:xfrm>
          <a:prstGeom prst="rect">
            <a:avLst/>
          </a:prstGeom>
          <a:noFill/>
        </p:spPr>
        <p:txBody>
          <a:bodyPr wrap="square" rtlCol="0">
            <a:spAutoFit/>
          </a:bodyPr>
          <a:lstStyle/>
          <a:p>
            <a:pPr algn="ctr"/>
            <a:r>
              <a:rPr lang="it-IT" sz="1000" dirty="0" err="1">
                <a:solidFill>
                  <a:srgbClr val="00D95A"/>
                </a:solidFill>
                <a:latin typeface="Gotham" panose="02000804040000020004" pitchFamily="2" charset="0"/>
              </a:rPr>
              <a:t>Eigenvector</a:t>
            </a:r>
            <a:r>
              <a:rPr lang="it-IT" sz="1000" dirty="0">
                <a:solidFill>
                  <a:srgbClr val="00D95A"/>
                </a:solidFill>
                <a:latin typeface="Gotham" panose="02000804040000020004" pitchFamily="2" charset="0"/>
              </a:rPr>
              <a:t> </a:t>
            </a:r>
            <a:r>
              <a:rPr lang="it-IT" sz="1000" dirty="0" err="1">
                <a:solidFill>
                  <a:srgbClr val="00D95A"/>
                </a:solidFill>
                <a:latin typeface="Gotham" panose="02000804040000020004" pitchFamily="2" charset="0"/>
              </a:rPr>
              <a:t>centrality</a:t>
            </a:r>
            <a:endParaRPr lang="it-IT" sz="1000" dirty="0">
              <a:solidFill>
                <a:srgbClr val="00D95A"/>
              </a:solidFill>
            </a:endParaRPr>
          </a:p>
        </p:txBody>
      </p:sp>
      <p:sp>
        <p:nvSpPr>
          <p:cNvPr id="10" name="CasellaDiTesto 9">
            <a:extLst>
              <a:ext uri="{FF2B5EF4-FFF2-40B4-BE49-F238E27FC236}">
                <a16:creationId xmlns:a16="http://schemas.microsoft.com/office/drawing/2014/main" id="{AF7EF5E5-9019-3373-0DC2-E623E94C7330}"/>
              </a:ext>
            </a:extLst>
          </p:cNvPr>
          <p:cNvSpPr txBox="1"/>
          <p:nvPr/>
        </p:nvSpPr>
        <p:spPr>
          <a:xfrm>
            <a:off x="87511" y="545023"/>
            <a:ext cx="3946967" cy="1700466"/>
          </a:xfrm>
          <a:prstGeom prst="rect">
            <a:avLst/>
          </a:prstGeom>
          <a:noFill/>
        </p:spPr>
        <p:txBody>
          <a:bodyPr wrap="square" rtlCol="0">
            <a:spAutoFit/>
          </a:bodyPr>
          <a:lstStyle/>
          <a:p>
            <a:r>
              <a:rPr lang="it-IT" sz="950" dirty="0">
                <a:solidFill>
                  <a:schemeClr val="bg1"/>
                </a:solidFill>
                <a:latin typeface="Gotham" panose="02000804040000020004" pitchFamily="2" charset="0"/>
              </a:rPr>
              <a:t>Paesi con maggiore </a:t>
            </a:r>
            <a:r>
              <a:rPr lang="it-IT" sz="950" dirty="0" err="1">
                <a:solidFill>
                  <a:schemeClr val="bg1"/>
                </a:solidFill>
                <a:latin typeface="Gotham" panose="02000804040000020004" pitchFamily="2" charset="0"/>
              </a:rPr>
              <a:t>eigenvector</a:t>
            </a:r>
            <a:r>
              <a:rPr lang="it-IT" sz="950" dirty="0">
                <a:solidFill>
                  <a:schemeClr val="bg1"/>
                </a:solidFill>
                <a:latin typeface="Gotham" panose="02000804040000020004" pitchFamily="2" charset="0"/>
              </a:rPr>
              <a:t> </a:t>
            </a:r>
            <a:r>
              <a:rPr lang="it-IT" sz="950" dirty="0" err="1">
                <a:solidFill>
                  <a:schemeClr val="bg1"/>
                </a:solidFill>
                <a:latin typeface="Gotham" panose="02000804040000020004" pitchFamily="2" charset="0"/>
              </a:rPr>
              <a:t>centrality</a:t>
            </a:r>
            <a:r>
              <a:rPr lang="it-IT" sz="950" dirty="0">
                <a:solidFill>
                  <a:schemeClr val="bg1"/>
                </a:solidFill>
                <a:latin typeface="Gotham" panose="02000804040000020004" pitchFamily="2" charset="0"/>
              </a:rPr>
              <a:t> top</a:t>
            </a:r>
            <a:endParaRPr lang="it-IT" sz="950" dirty="0">
              <a:latin typeface="Gotham" panose="02000804040000020004" pitchFamily="2" charset="0"/>
            </a:endParaRPr>
          </a:p>
          <a:p>
            <a:r>
              <a:rPr lang="it-IT" sz="950" dirty="0">
                <a:solidFill>
                  <a:schemeClr val="bg1"/>
                </a:solidFill>
                <a:latin typeface="Gotham" panose="02000804040000020004" pitchFamily="2" charset="0"/>
              </a:rPr>
              <a:t>Paese			numero di apparizioni</a:t>
            </a:r>
          </a:p>
          <a:p>
            <a:r>
              <a:rPr lang="it-IT" sz="950" dirty="0">
                <a:solidFill>
                  <a:srgbClr val="00D95A"/>
                </a:solidFill>
                <a:latin typeface="Gotham" panose="02000804040000020004" pitchFamily="2" charset="0"/>
              </a:rPr>
              <a:t>El Salvador			15</a:t>
            </a:r>
          </a:p>
          <a:p>
            <a:r>
              <a:rPr lang="it-IT" sz="950" dirty="0">
                <a:solidFill>
                  <a:srgbClr val="00D95A"/>
                </a:solidFill>
                <a:latin typeface="Gotham" panose="02000804040000020004" pitchFamily="2" charset="0"/>
              </a:rPr>
              <a:t>Honduras 			15</a:t>
            </a:r>
          </a:p>
          <a:p>
            <a:r>
              <a:rPr lang="it-IT" sz="950" dirty="0">
                <a:solidFill>
                  <a:srgbClr val="00D95A"/>
                </a:solidFill>
                <a:latin typeface="Gotham" panose="02000804040000020004" pitchFamily="2" charset="0"/>
              </a:rPr>
              <a:t>Costa Rica			12</a:t>
            </a:r>
          </a:p>
          <a:p>
            <a:r>
              <a:rPr lang="it-IT" sz="950" dirty="0">
                <a:solidFill>
                  <a:srgbClr val="00D95A"/>
                </a:solidFill>
                <a:latin typeface="Gotham" panose="02000804040000020004" pitchFamily="2" charset="0"/>
              </a:rPr>
              <a:t>Venezuela 			10</a:t>
            </a:r>
          </a:p>
          <a:p>
            <a:r>
              <a:rPr lang="it-IT" sz="950" dirty="0">
                <a:solidFill>
                  <a:srgbClr val="00D95A"/>
                </a:solidFill>
                <a:latin typeface="Gotham" panose="02000804040000020004" pitchFamily="2" charset="0"/>
              </a:rPr>
              <a:t>Ecuador 			7</a:t>
            </a:r>
          </a:p>
          <a:p>
            <a:r>
              <a:rPr lang="it-IT" sz="950" dirty="0">
                <a:solidFill>
                  <a:srgbClr val="00D95A"/>
                </a:solidFill>
                <a:latin typeface="Gotham" panose="02000804040000020004" pitchFamily="2" charset="0"/>
              </a:rPr>
              <a:t>Guatemala			5</a:t>
            </a:r>
          </a:p>
          <a:p>
            <a:r>
              <a:rPr lang="it-IT" sz="950" dirty="0">
                <a:solidFill>
                  <a:srgbClr val="00D95A"/>
                </a:solidFill>
                <a:latin typeface="Gotham" panose="02000804040000020004" pitchFamily="2" charset="0"/>
              </a:rPr>
              <a:t>Perù				5</a:t>
            </a:r>
          </a:p>
          <a:p>
            <a:r>
              <a:rPr lang="it-IT" sz="950" dirty="0">
                <a:solidFill>
                  <a:srgbClr val="00D95A"/>
                </a:solidFill>
                <a:latin typeface="Gotham" panose="02000804040000020004" pitchFamily="2" charset="0"/>
              </a:rPr>
              <a:t>Bolivia				3</a:t>
            </a:r>
          </a:p>
          <a:p>
            <a:r>
              <a:rPr lang="it-IT" sz="950" dirty="0">
                <a:solidFill>
                  <a:srgbClr val="00D95A"/>
                </a:solidFill>
                <a:latin typeface="Gotham" panose="02000804040000020004" pitchFamily="2" charset="0"/>
              </a:rPr>
              <a:t>Panama			3</a:t>
            </a:r>
          </a:p>
        </p:txBody>
      </p:sp>
      <p:sp>
        <p:nvSpPr>
          <p:cNvPr id="11" name="CasellaDiTesto 10">
            <a:extLst>
              <a:ext uri="{FF2B5EF4-FFF2-40B4-BE49-F238E27FC236}">
                <a16:creationId xmlns:a16="http://schemas.microsoft.com/office/drawing/2014/main" id="{50A5800F-ED30-BA20-05C0-ADFB6D383A50}"/>
              </a:ext>
            </a:extLst>
          </p:cNvPr>
          <p:cNvSpPr txBox="1"/>
          <p:nvPr/>
        </p:nvSpPr>
        <p:spPr>
          <a:xfrm>
            <a:off x="4034478" y="516265"/>
            <a:ext cx="3476003" cy="2723823"/>
          </a:xfrm>
          <a:prstGeom prst="rect">
            <a:avLst/>
          </a:prstGeom>
          <a:noFill/>
        </p:spPr>
        <p:txBody>
          <a:bodyPr wrap="square" rtlCol="0">
            <a:spAutoFit/>
          </a:bodyPr>
          <a:lstStyle/>
          <a:p>
            <a:r>
              <a:rPr lang="it-IT" sz="950" dirty="0">
                <a:solidFill>
                  <a:schemeClr val="bg1"/>
                </a:solidFill>
                <a:latin typeface="Gotham" panose="02000804040000020004" pitchFamily="2" charset="0"/>
              </a:rPr>
              <a:t>Paesi con maggiore </a:t>
            </a:r>
            <a:r>
              <a:rPr lang="it-IT" sz="950" dirty="0" err="1">
                <a:solidFill>
                  <a:schemeClr val="bg1"/>
                </a:solidFill>
                <a:latin typeface="Gotham" panose="02000804040000020004" pitchFamily="2" charset="0"/>
              </a:rPr>
              <a:t>eigenvector</a:t>
            </a:r>
            <a:r>
              <a:rPr lang="it-IT" sz="950" dirty="0">
                <a:solidFill>
                  <a:schemeClr val="bg1"/>
                </a:solidFill>
                <a:latin typeface="Gotham" panose="02000804040000020004" pitchFamily="2" charset="0"/>
              </a:rPr>
              <a:t> </a:t>
            </a:r>
            <a:r>
              <a:rPr lang="it-IT" sz="950" dirty="0" err="1">
                <a:solidFill>
                  <a:schemeClr val="bg1"/>
                </a:solidFill>
                <a:latin typeface="Gotham" panose="02000804040000020004" pitchFamily="2" charset="0"/>
              </a:rPr>
              <a:t>centrality</a:t>
            </a:r>
            <a:r>
              <a:rPr lang="it-IT" sz="950" dirty="0">
                <a:solidFill>
                  <a:schemeClr val="bg1"/>
                </a:solidFill>
                <a:latin typeface="Gotham" panose="02000804040000020004" pitchFamily="2" charset="0"/>
              </a:rPr>
              <a:t> </a:t>
            </a:r>
            <a:r>
              <a:rPr lang="it-IT" sz="950" dirty="0" err="1">
                <a:solidFill>
                  <a:schemeClr val="bg1"/>
                </a:solidFill>
                <a:latin typeface="Gotham" panose="02000804040000020004" pitchFamily="2" charset="0"/>
              </a:rPr>
              <a:t>viral</a:t>
            </a:r>
            <a:endParaRPr lang="it-IT" sz="950" dirty="0">
              <a:latin typeface="Gotham" panose="02000804040000020004" pitchFamily="2" charset="0"/>
            </a:endParaRPr>
          </a:p>
          <a:p>
            <a:r>
              <a:rPr lang="it-IT" sz="950" dirty="0">
                <a:solidFill>
                  <a:schemeClr val="bg1"/>
                </a:solidFill>
                <a:latin typeface="Gotham" panose="02000804040000020004" pitchFamily="2" charset="0"/>
              </a:rPr>
              <a:t>Paese			numero di apparizioni</a:t>
            </a:r>
          </a:p>
          <a:p>
            <a:r>
              <a:rPr lang="it-IT" sz="950" dirty="0">
                <a:solidFill>
                  <a:srgbClr val="00D95A"/>
                </a:solidFill>
                <a:latin typeface="Gotham" panose="02000804040000020004" pitchFamily="2" charset="0"/>
              </a:rPr>
              <a:t>Paraguay			13</a:t>
            </a:r>
            <a:endParaRPr lang="it-IT" sz="950" dirty="0">
              <a:solidFill>
                <a:schemeClr val="bg1"/>
              </a:solidFill>
              <a:latin typeface="Gotham" panose="02000804040000020004" pitchFamily="2" charset="0"/>
            </a:endParaRPr>
          </a:p>
          <a:p>
            <a:r>
              <a:rPr lang="it-IT" sz="950" dirty="0">
                <a:solidFill>
                  <a:srgbClr val="00D95A"/>
                </a:solidFill>
                <a:latin typeface="Gotham" panose="02000804040000020004" pitchFamily="2" charset="0"/>
              </a:rPr>
              <a:t>Costa Rica			12</a:t>
            </a:r>
          </a:p>
          <a:p>
            <a:r>
              <a:rPr lang="it-IT" sz="950" dirty="0">
                <a:solidFill>
                  <a:srgbClr val="00D95A"/>
                </a:solidFill>
                <a:latin typeface="Gotham" panose="02000804040000020004" pitchFamily="2" charset="0"/>
              </a:rPr>
              <a:t>Ecuador 			 9</a:t>
            </a:r>
          </a:p>
          <a:p>
            <a:r>
              <a:rPr lang="it-IT" sz="950" dirty="0">
                <a:solidFill>
                  <a:srgbClr val="00D95A"/>
                </a:solidFill>
                <a:latin typeface="Gotham" panose="02000804040000020004" pitchFamily="2" charset="0"/>
              </a:rPr>
              <a:t>Honduras 			 6</a:t>
            </a:r>
          </a:p>
          <a:p>
            <a:r>
              <a:rPr lang="it-IT" sz="950" dirty="0">
                <a:solidFill>
                  <a:srgbClr val="00D95A"/>
                </a:solidFill>
                <a:latin typeface="Gotham" panose="02000804040000020004" pitchFamily="2" charset="0"/>
              </a:rPr>
              <a:t>Guatemala			 6</a:t>
            </a:r>
          </a:p>
          <a:p>
            <a:r>
              <a:rPr lang="it-IT" sz="950" dirty="0">
                <a:solidFill>
                  <a:srgbClr val="00D95A"/>
                </a:solidFill>
                <a:latin typeface="Gotham" panose="02000804040000020004" pitchFamily="2" charset="0"/>
              </a:rPr>
              <a:t>Messico			 5</a:t>
            </a:r>
          </a:p>
          <a:p>
            <a:r>
              <a:rPr lang="it-IT" sz="950" dirty="0">
                <a:solidFill>
                  <a:srgbClr val="00D95A"/>
                </a:solidFill>
                <a:latin typeface="Gotham" panose="02000804040000020004" pitchFamily="2" charset="0"/>
              </a:rPr>
              <a:t>Perù				 4</a:t>
            </a:r>
          </a:p>
          <a:p>
            <a:r>
              <a:rPr lang="it-IT" sz="950" dirty="0">
                <a:solidFill>
                  <a:srgbClr val="00D95A"/>
                </a:solidFill>
                <a:latin typeface="Gotham" panose="02000804040000020004" pitchFamily="2" charset="0"/>
              </a:rPr>
              <a:t>Bolivia				 4</a:t>
            </a:r>
          </a:p>
          <a:p>
            <a:r>
              <a:rPr lang="it-IT" sz="950" dirty="0">
                <a:solidFill>
                  <a:srgbClr val="00D95A"/>
                </a:solidFill>
                <a:latin typeface="Gotham" panose="02000804040000020004" pitchFamily="2" charset="0"/>
              </a:rPr>
              <a:t>Cile				 4</a:t>
            </a:r>
          </a:p>
          <a:p>
            <a:r>
              <a:rPr lang="it-IT" sz="950" dirty="0">
                <a:solidFill>
                  <a:srgbClr val="00D95A"/>
                </a:solidFill>
                <a:latin typeface="Gotham" panose="02000804040000020004" pitchFamily="2" charset="0"/>
              </a:rPr>
              <a:t>Australia			 4</a:t>
            </a:r>
          </a:p>
          <a:p>
            <a:r>
              <a:rPr lang="it-IT" sz="950" dirty="0">
                <a:solidFill>
                  <a:srgbClr val="00D95A"/>
                </a:solidFill>
                <a:latin typeface="Gotham" panose="02000804040000020004" pitchFamily="2" charset="0"/>
              </a:rPr>
              <a:t>Colombia			 3</a:t>
            </a:r>
          </a:p>
          <a:p>
            <a:r>
              <a:rPr lang="it-IT" sz="950" dirty="0">
                <a:solidFill>
                  <a:srgbClr val="00D95A"/>
                </a:solidFill>
                <a:latin typeface="Gotham" panose="02000804040000020004" pitchFamily="2" charset="0"/>
              </a:rPr>
              <a:t>El Salvador			 1</a:t>
            </a:r>
          </a:p>
          <a:p>
            <a:r>
              <a:rPr lang="it-IT" sz="950" dirty="0">
                <a:solidFill>
                  <a:srgbClr val="00D95A"/>
                </a:solidFill>
                <a:latin typeface="Gotham" panose="02000804040000020004" pitchFamily="2" charset="0"/>
              </a:rPr>
              <a:t>Venezuela 			 1</a:t>
            </a:r>
          </a:p>
          <a:p>
            <a:r>
              <a:rPr lang="it-IT" sz="950" dirty="0">
                <a:solidFill>
                  <a:srgbClr val="00D95A"/>
                </a:solidFill>
                <a:latin typeface="Gotham" panose="02000804040000020004" pitchFamily="2" charset="0"/>
              </a:rPr>
              <a:t>Canada			 1</a:t>
            </a:r>
          </a:p>
          <a:p>
            <a:r>
              <a:rPr lang="it-IT" sz="950" dirty="0">
                <a:solidFill>
                  <a:srgbClr val="00D95A"/>
                </a:solidFill>
                <a:latin typeface="Gotham" panose="02000804040000020004" pitchFamily="2" charset="0"/>
              </a:rPr>
              <a:t>Argentina			 1</a:t>
            </a:r>
          </a:p>
          <a:p>
            <a:r>
              <a:rPr lang="it-IT" sz="950" dirty="0">
                <a:solidFill>
                  <a:srgbClr val="00D95A"/>
                </a:solidFill>
                <a:latin typeface="Gotham" panose="02000804040000020004" pitchFamily="2" charset="0"/>
              </a:rPr>
              <a:t>Nuova Zelanda		 1</a:t>
            </a:r>
          </a:p>
        </p:txBody>
      </p:sp>
      <p:sp>
        <p:nvSpPr>
          <p:cNvPr id="12" name="CasellaDiTesto 11">
            <a:extLst>
              <a:ext uri="{FF2B5EF4-FFF2-40B4-BE49-F238E27FC236}">
                <a16:creationId xmlns:a16="http://schemas.microsoft.com/office/drawing/2014/main" id="{9E8430A0-AE58-AB3C-E20D-BD4F114734F0}"/>
              </a:ext>
            </a:extLst>
          </p:cNvPr>
          <p:cNvSpPr txBox="1"/>
          <p:nvPr/>
        </p:nvSpPr>
        <p:spPr>
          <a:xfrm>
            <a:off x="87511" y="2333626"/>
            <a:ext cx="3692326" cy="784830"/>
          </a:xfrm>
          <a:prstGeom prst="rect">
            <a:avLst/>
          </a:prstGeom>
          <a:noFill/>
        </p:spPr>
        <p:txBody>
          <a:bodyPr wrap="square" rtlCol="0">
            <a:spAutoFit/>
          </a:bodyPr>
          <a:lstStyle/>
          <a:p>
            <a:r>
              <a:rPr lang="it-IT" sz="900" dirty="0">
                <a:solidFill>
                  <a:schemeClr val="bg1"/>
                </a:solidFill>
                <a:latin typeface="Gotham" panose="02000804040000020004" pitchFamily="2" charset="0"/>
              </a:rPr>
              <a:t>Studiare la </a:t>
            </a:r>
            <a:r>
              <a:rPr lang="it-IT" sz="900" dirty="0" err="1">
                <a:solidFill>
                  <a:schemeClr val="bg1"/>
                </a:solidFill>
                <a:latin typeface="Gotham" panose="02000804040000020004" pitchFamily="2" charset="0"/>
              </a:rPr>
              <a:t>betweenness</a:t>
            </a:r>
            <a:r>
              <a:rPr lang="it-IT" sz="900" dirty="0">
                <a:solidFill>
                  <a:schemeClr val="bg1"/>
                </a:solidFill>
                <a:latin typeface="Gotham" panose="02000804040000020004" pitchFamily="2" charset="0"/>
              </a:rPr>
              <a:t> </a:t>
            </a:r>
            <a:r>
              <a:rPr lang="it-IT" sz="900" dirty="0" err="1">
                <a:solidFill>
                  <a:schemeClr val="bg1"/>
                </a:solidFill>
                <a:latin typeface="Gotham" panose="02000804040000020004" pitchFamily="2" charset="0"/>
              </a:rPr>
              <a:t>centrality</a:t>
            </a:r>
            <a:r>
              <a:rPr lang="it-IT" sz="900" dirty="0">
                <a:solidFill>
                  <a:schemeClr val="bg1"/>
                </a:solidFill>
                <a:latin typeface="Gotham" panose="02000804040000020004" pitchFamily="2" charset="0"/>
              </a:rPr>
              <a:t> non avrebbe portato informazioni utili mentre la </a:t>
            </a:r>
            <a:r>
              <a:rPr lang="it-IT" sz="900" dirty="0" err="1">
                <a:solidFill>
                  <a:schemeClr val="bg1"/>
                </a:solidFill>
                <a:latin typeface="Gotham" panose="02000804040000020004" pitchFamily="2" charset="0"/>
              </a:rPr>
              <a:t>closeness</a:t>
            </a:r>
            <a:r>
              <a:rPr lang="it-IT" sz="900" dirty="0">
                <a:solidFill>
                  <a:schemeClr val="bg1"/>
                </a:solidFill>
                <a:latin typeface="Gotham" panose="02000804040000020004" pitchFamily="2" charset="0"/>
              </a:rPr>
              <a:t> </a:t>
            </a:r>
            <a:r>
              <a:rPr lang="it-IT" sz="900" dirty="0" err="1">
                <a:solidFill>
                  <a:schemeClr val="bg1"/>
                </a:solidFill>
                <a:latin typeface="Gotham" panose="02000804040000020004" pitchFamily="2" charset="0"/>
              </a:rPr>
              <a:t>centrality</a:t>
            </a:r>
            <a:r>
              <a:rPr lang="it-IT" sz="900" dirty="0">
                <a:solidFill>
                  <a:schemeClr val="bg1"/>
                </a:solidFill>
                <a:latin typeface="Gotham" panose="02000804040000020004" pitchFamily="2" charset="0"/>
              </a:rPr>
              <a:t> in reti molto dense e con alta transitività come queste restituisce valori tutti molto simili e prossimi a 1, infatti nel caso delle reti </a:t>
            </a:r>
            <a:r>
              <a:rPr lang="it-IT" sz="900" dirty="0" err="1">
                <a:solidFill>
                  <a:schemeClr val="bg1"/>
                </a:solidFill>
                <a:latin typeface="Gotham" panose="02000804040000020004" pitchFamily="2" charset="0"/>
              </a:rPr>
              <a:t>viral</a:t>
            </a:r>
            <a:r>
              <a:rPr lang="it-IT" sz="900" dirty="0">
                <a:solidFill>
                  <a:schemeClr val="bg1"/>
                </a:solidFill>
                <a:latin typeface="Gotham" panose="02000804040000020004" pitchFamily="2" charset="0"/>
              </a:rPr>
              <a:t> restituisce per ogni nodo un valore pari a 1</a:t>
            </a:r>
          </a:p>
        </p:txBody>
      </p:sp>
      <p:cxnSp>
        <p:nvCxnSpPr>
          <p:cNvPr id="16" name="Connettore diritto 15">
            <a:extLst>
              <a:ext uri="{FF2B5EF4-FFF2-40B4-BE49-F238E27FC236}">
                <a16:creationId xmlns:a16="http://schemas.microsoft.com/office/drawing/2014/main" id="{1BD24ADE-5701-5D00-A7AD-3220FF81EF3E}"/>
              </a:ext>
            </a:extLst>
          </p:cNvPr>
          <p:cNvCxnSpPr/>
          <p:nvPr/>
        </p:nvCxnSpPr>
        <p:spPr>
          <a:xfrm>
            <a:off x="4034478" y="547163"/>
            <a:ext cx="0" cy="2628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6161313B-3885-F446-BEA7-AFF2594ADBE2}"/>
              </a:ext>
            </a:extLst>
          </p:cNvPr>
          <p:cNvCxnSpPr/>
          <p:nvPr/>
        </p:nvCxnSpPr>
        <p:spPr>
          <a:xfrm>
            <a:off x="49191" y="2245489"/>
            <a:ext cx="398528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98E4AB7A-B9C3-B8E3-7987-103EC4C82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647088">
            <a:off x="6774332" y="2429114"/>
            <a:ext cx="1124173" cy="1124173"/>
          </a:xfrm>
          <a:prstGeom prst="rect">
            <a:avLst/>
          </a:prstGeom>
        </p:spPr>
      </p:pic>
    </p:spTree>
    <p:extLst>
      <p:ext uri="{BB962C8B-B14F-4D97-AF65-F5344CB8AC3E}">
        <p14:creationId xmlns:p14="http://schemas.microsoft.com/office/powerpoint/2010/main" val="35774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EFCCE4-4414-A0E2-4CBA-9CAE66619D11}"/>
              </a:ext>
            </a:extLst>
          </p:cNvPr>
          <p:cNvSpPr>
            <a:spLocks noGrp="1"/>
          </p:cNvSpPr>
          <p:nvPr>
            <p:ph type="title"/>
          </p:nvPr>
        </p:nvSpPr>
        <p:spPr>
          <a:xfrm>
            <a:off x="49191" y="8625"/>
            <a:ext cx="7461290" cy="292317"/>
          </a:xfrm>
        </p:spPr>
        <p:txBody>
          <a:bodyPr>
            <a:noAutofit/>
          </a:bodyPr>
          <a:lstStyle/>
          <a:p>
            <a:pPr algn="ctr"/>
            <a:r>
              <a:rPr lang="it-IT" sz="1600" dirty="0">
                <a:solidFill>
                  <a:schemeClr val="bg1"/>
                </a:solidFill>
                <a:latin typeface="Gotham" panose="02000804040000020004" pitchFamily="2" charset="0"/>
              </a:rPr>
              <a:t>Quali sono i paesi che influenzano di meno la musica a livello globale?</a:t>
            </a:r>
          </a:p>
        </p:txBody>
      </p:sp>
      <p:sp>
        <p:nvSpPr>
          <p:cNvPr id="7" name="CasellaDiTesto 6">
            <a:extLst>
              <a:ext uri="{FF2B5EF4-FFF2-40B4-BE49-F238E27FC236}">
                <a16:creationId xmlns:a16="http://schemas.microsoft.com/office/drawing/2014/main" id="{1A006076-906E-A843-F4FF-6AFF3543679C}"/>
              </a:ext>
            </a:extLst>
          </p:cNvPr>
          <p:cNvSpPr txBox="1"/>
          <p:nvPr/>
        </p:nvSpPr>
        <p:spPr>
          <a:xfrm>
            <a:off x="2353257" y="300942"/>
            <a:ext cx="2853159" cy="246221"/>
          </a:xfrm>
          <a:prstGeom prst="rect">
            <a:avLst/>
          </a:prstGeom>
          <a:noFill/>
        </p:spPr>
        <p:txBody>
          <a:bodyPr wrap="square" rtlCol="0">
            <a:spAutoFit/>
          </a:bodyPr>
          <a:lstStyle/>
          <a:p>
            <a:pPr algn="ctr"/>
            <a:r>
              <a:rPr lang="it-IT" sz="1000" dirty="0" err="1">
                <a:solidFill>
                  <a:srgbClr val="00D95A"/>
                </a:solidFill>
                <a:latin typeface="Gotham" panose="02000804040000020004" pitchFamily="2" charset="0"/>
              </a:rPr>
              <a:t>Eigenvector</a:t>
            </a:r>
            <a:r>
              <a:rPr lang="it-IT" sz="1000" dirty="0">
                <a:solidFill>
                  <a:srgbClr val="00D95A"/>
                </a:solidFill>
                <a:latin typeface="Gotham" panose="02000804040000020004" pitchFamily="2" charset="0"/>
              </a:rPr>
              <a:t> </a:t>
            </a:r>
            <a:r>
              <a:rPr lang="it-IT" sz="1000" dirty="0" err="1">
                <a:solidFill>
                  <a:srgbClr val="00D95A"/>
                </a:solidFill>
                <a:latin typeface="Gotham" panose="02000804040000020004" pitchFamily="2" charset="0"/>
              </a:rPr>
              <a:t>centrality</a:t>
            </a:r>
            <a:endParaRPr lang="it-IT" sz="1000" dirty="0">
              <a:solidFill>
                <a:srgbClr val="00D95A"/>
              </a:solidFill>
            </a:endParaRPr>
          </a:p>
        </p:txBody>
      </p:sp>
      <p:sp>
        <p:nvSpPr>
          <p:cNvPr id="10" name="CasellaDiTesto 9">
            <a:extLst>
              <a:ext uri="{FF2B5EF4-FFF2-40B4-BE49-F238E27FC236}">
                <a16:creationId xmlns:a16="http://schemas.microsoft.com/office/drawing/2014/main" id="{AF7EF5E5-9019-3373-0DC2-E623E94C7330}"/>
              </a:ext>
            </a:extLst>
          </p:cNvPr>
          <p:cNvSpPr txBox="1"/>
          <p:nvPr/>
        </p:nvSpPr>
        <p:spPr>
          <a:xfrm>
            <a:off x="3823945" y="551434"/>
            <a:ext cx="3686536" cy="2416046"/>
          </a:xfrm>
          <a:prstGeom prst="rect">
            <a:avLst/>
          </a:prstGeom>
          <a:noFill/>
        </p:spPr>
        <p:txBody>
          <a:bodyPr wrap="square" rtlCol="0">
            <a:spAutoFit/>
          </a:bodyPr>
          <a:lstStyle/>
          <a:p>
            <a:r>
              <a:rPr lang="it-IT" sz="1200" dirty="0">
                <a:solidFill>
                  <a:schemeClr val="bg1"/>
                </a:solidFill>
                <a:latin typeface="Gotham" panose="02000804040000020004" pitchFamily="2" charset="0"/>
              </a:rPr>
              <a:t>Paesi con minore </a:t>
            </a:r>
            <a:r>
              <a:rPr lang="it-IT" sz="1200" dirty="0" err="1">
                <a:solidFill>
                  <a:schemeClr val="bg1"/>
                </a:solidFill>
                <a:latin typeface="Gotham" panose="02000804040000020004" pitchFamily="2" charset="0"/>
              </a:rPr>
              <a:t>eigenvector</a:t>
            </a:r>
            <a:r>
              <a:rPr lang="it-IT" sz="1200" dirty="0">
                <a:solidFill>
                  <a:schemeClr val="bg1"/>
                </a:solidFill>
                <a:latin typeface="Gotham" panose="02000804040000020004" pitchFamily="2" charset="0"/>
              </a:rPr>
              <a:t> </a:t>
            </a:r>
            <a:r>
              <a:rPr lang="it-IT" sz="1200" dirty="0" err="1">
                <a:solidFill>
                  <a:schemeClr val="bg1"/>
                </a:solidFill>
                <a:latin typeface="Gotham" panose="02000804040000020004" pitchFamily="2" charset="0"/>
              </a:rPr>
              <a:t>centrality</a:t>
            </a:r>
            <a:r>
              <a:rPr lang="it-IT" sz="1200" dirty="0">
                <a:solidFill>
                  <a:schemeClr val="bg1"/>
                </a:solidFill>
                <a:latin typeface="Gotham" panose="02000804040000020004" pitchFamily="2" charset="0"/>
              </a:rPr>
              <a:t> </a:t>
            </a:r>
            <a:r>
              <a:rPr lang="it-IT" sz="1200" dirty="0" err="1">
                <a:solidFill>
                  <a:schemeClr val="bg1"/>
                </a:solidFill>
                <a:latin typeface="Gotham" panose="02000804040000020004" pitchFamily="2" charset="0"/>
              </a:rPr>
              <a:t>viral</a:t>
            </a:r>
            <a:endParaRPr lang="it-IT" sz="1200" dirty="0">
              <a:latin typeface="Gotham" panose="02000804040000020004" pitchFamily="2" charset="0"/>
            </a:endParaRPr>
          </a:p>
          <a:p>
            <a:r>
              <a:rPr lang="it-IT" sz="1200" dirty="0">
                <a:solidFill>
                  <a:schemeClr val="bg1"/>
                </a:solidFill>
                <a:latin typeface="Gotham" panose="02000804040000020004" pitchFamily="2" charset="0"/>
              </a:rPr>
              <a:t>Paese			numero di apparizioni</a:t>
            </a:r>
          </a:p>
          <a:p>
            <a:r>
              <a:rPr lang="it-IT" sz="1200" dirty="0">
                <a:solidFill>
                  <a:srgbClr val="00D95A"/>
                </a:solidFill>
                <a:latin typeface="Gotham" panose="02000804040000020004" pitchFamily="2" charset="0"/>
              </a:rPr>
              <a:t>Giappone			15</a:t>
            </a:r>
          </a:p>
          <a:p>
            <a:r>
              <a:rPr lang="it-IT" sz="1200" dirty="0">
                <a:solidFill>
                  <a:srgbClr val="00D95A"/>
                </a:solidFill>
                <a:latin typeface="Gotham" panose="02000804040000020004" pitchFamily="2" charset="0"/>
              </a:rPr>
              <a:t>Corea del sud		15</a:t>
            </a:r>
          </a:p>
          <a:p>
            <a:r>
              <a:rPr lang="it-IT" sz="1200" dirty="0">
                <a:solidFill>
                  <a:srgbClr val="00D95A"/>
                </a:solidFill>
                <a:latin typeface="Gotham" panose="02000804040000020004" pitchFamily="2" charset="0"/>
              </a:rPr>
              <a:t>Turchia			14</a:t>
            </a:r>
            <a:endParaRPr lang="it-IT" sz="1200" dirty="0">
              <a:solidFill>
                <a:schemeClr val="bg1"/>
              </a:solidFill>
              <a:latin typeface="Gotham" panose="02000804040000020004" pitchFamily="2" charset="0"/>
            </a:endParaRPr>
          </a:p>
          <a:p>
            <a:r>
              <a:rPr lang="it-IT" sz="1200" dirty="0">
                <a:solidFill>
                  <a:srgbClr val="00D95A"/>
                </a:solidFill>
                <a:latin typeface="Gotham" panose="02000804040000020004" pitchFamily="2" charset="0"/>
              </a:rPr>
              <a:t>Ucraina			 7</a:t>
            </a:r>
          </a:p>
          <a:p>
            <a:r>
              <a:rPr lang="it-IT" sz="1200" dirty="0">
                <a:solidFill>
                  <a:srgbClr val="00D95A"/>
                </a:solidFill>
                <a:latin typeface="Gotham" panose="02000804040000020004" pitchFamily="2" charset="0"/>
              </a:rPr>
              <a:t>Nigeria			 7</a:t>
            </a:r>
          </a:p>
          <a:p>
            <a:r>
              <a:rPr lang="it-IT" sz="1200" dirty="0">
                <a:solidFill>
                  <a:srgbClr val="00D95A"/>
                </a:solidFill>
                <a:latin typeface="Gotham" panose="02000804040000020004" pitchFamily="2" charset="0"/>
              </a:rPr>
              <a:t>Taiwan			 7</a:t>
            </a:r>
          </a:p>
          <a:p>
            <a:r>
              <a:rPr lang="it-IT" sz="1200" dirty="0">
                <a:solidFill>
                  <a:srgbClr val="00D95A"/>
                </a:solidFill>
                <a:latin typeface="Gotham" panose="02000804040000020004" pitchFamily="2" charset="0"/>
              </a:rPr>
              <a:t>Thailandia			 4</a:t>
            </a:r>
          </a:p>
          <a:p>
            <a:r>
              <a:rPr lang="it-IT" sz="1200" dirty="0">
                <a:solidFill>
                  <a:srgbClr val="00D95A"/>
                </a:solidFill>
                <a:latin typeface="Gotham" panose="02000804040000020004" pitchFamily="2" charset="0"/>
              </a:rPr>
              <a:t>Panama			 4</a:t>
            </a:r>
          </a:p>
          <a:p>
            <a:r>
              <a:rPr lang="it-IT" sz="1200" dirty="0">
                <a:solidFill>
                  <a:srgbClr val="00D95A"/>
                </a:solidFill>
                <a:latin typeface="Gotham" panose="02000804040000020004" pitchFamily="2" charset="0"/>
              </a:rPr>
              <a:t>Bielorussia			 2</a:t>
            </a:r>
          </a:p>
          <a:p>
            <a:endParaRPr lang="it-IT" sz="950" dirty="0">
              <a:solidFill>
                <a:srgbClr val="00D95A"/>
              </a:solidFill>
            </a:endParaRPr>
          </a:p>
          <a:p>
            <a:endParaRPr lang="it-IT" sz="950" dirty="0">
              <a:solidFill>
                <a:schemeClr val="bg1"/>
              </a:solidFill>
            </a:endParaRPr>
          </a:p>
        </p:txBody>
      </p:sp>
      <p:sp>
        <p:nvSpPr>
          <p:cNvPr id="11" name="CasellaDiTesto 10">
            <a:extLst>
              <a:ext uri="{FF2B5EF4-FFF2-40B4-BE49-F238E27FC236}">
                <a16:creationId xmlns:a16="http://schemas.microsoft.com/office/drawing/2014/main" id="{50A5800F-ED30-BA20-05C0-ADFB6D383A50}"/>
              </a:ext>
            </a:extLst>
          </p:cNvPr>
          <p:cNvSpPr txBox="1"/>
          <p:nvPr/>
        </p:nvSpPr>
        <p:spPr>
          <a:xfrm>
            <a:off x="87505" y="621662"/>
            <a:ext cx="3599019" cy="1938992"/>
          </a:xfrm>
          <a:prstGeom prst="rect">
            <a:avLst/>
          </a:prstGeom>
          <a:noFill/>
        </p:spPr>
        <p:txBody>
          <a:bodyPr wrap="square" rtlCol="0">
            <a:spAutoFit/>
          </a:bodyPr>
          <a:lstStyle/>
          <a:p>
            <a:r>
              <a:rPr lang="it-IT" sz="1200" dirty="0">
                <a:solidFill>
                  <a:schemeClr val="bg1"/>
                </a:solidFill>
                <a:latin typeface="Gotham" panose="02000804040000020004" pitchFamily="2" charset="0"/>
              </a:rPr>
              <a:t>Paesi con minore </a:t>
            </a:r>
            <a:r>
              <a:rPr lang="it-IT" sz="1200" dirty="0" err="1">
                <a:solidFill>
                  <a:schemeClr val="bg1"/>
                </a:solidFill>
                <a:latin typeface="Gotham" panose="02000804040000020004" pitchFamily="2" charset="0"/>
              </a:rPr>
              <a:t>eigenvector</a:t>
            </a:r>
            <a:r>
              <a:rPr lang="it-IT" sz="1200" dirty="0">
                <a:solidFill>
                  <a:schemeClr val="bg1"/>
                </a:solidFill>
                <a:latin typeface="Gotham" panose="02000804040000020004" pitchFamily="2" charset="0"/>
              </a:rPr>
              <a:t> </a:t>
            </a:r>
            <a:r>
              <a:rPr lang="it-IT" sz="1200" dirty="0" err="1">
                <a:solidFill>
                  <a:schemeClr val="bg1"/>
                </a:solidFill>
                <a:latin typeface="Gotham" panose="02000804040000020004" pitchFamily="2" charset="0"/>
              </a:rPr>
              <a:t>centrality</a:t>
            </a:r>
            <a:r>
              <a:rPr lang="it-IT" sz="1200" dirty="0">
                <a:solidFill>
                  <a:schemeClr val="bg1"/>
                </a:solidFill>
                <a:latin typeface="Gotham" panose="02000804040000020004" pitchFamily="2" charset="0"/>
              </a:rPr>
              <a:t> top</a:t>
            </a:r>
            <a:endParaRPr lang="it-IT" sz="1200" dirty="0">
              <a:latin typeface="Gotham" panose="02000804040000020004" pitchFamily="2" charset="0"/>
            </a:endParaRPr>
          </a:p>
          <a:p>
            <a:r>
              <a:rPr lang="it-IT" sz="1200" dirty="0">
                <a:solidFill>
                  <a:schemeClr val="bg1"/>
                </a:solidFill>
                <a:latin typeface="Gotham" panose="02000804040000020004" pitchFamily="2" charset="0"/>
              </a:rPr>
              <a:t>Paese			numero di apparizioni</a:t>
            </a:r>
          </a:p>
          <a:p>
            <a:r>
              <a:rPr lang="it-IT" sz="1200" dirty="0">
                <a:solidFill>
                  <a:srgbClr val="00D95A"/>
                </a:solidFill>
                <a:latin typeface="Gotham" panose="02000804040000020004" pitchFamily="2" charset="0"/>
              </a:rPr>
              <a:t>Giappone			15</a:t>
            </a:r>
          </a:p>
          <a:p>
            <a:r>
              <a:rPr lang="it-IT" sz="1200" dirty="0">
                <a:solidFill>
                  <a:srgbClr val="00D95A"/>
                </a:solidFill>
                <a:latin typeface="Gotham" panose="02000804040000020004" pitchFamily="2" charset="0"/>
              </a:rPr>
              <a:t>Nigeria			15</a:t>
            </a:r>
          </a:p>
          <a:p>
            <a:r>
              <a:rPr lang="it-IT" sz="1200" dirty="0">
                <a:solidFill>
                  <a:srgbClr val="00D95A"/>
                </a:solidFill>
                <a:latin typeface="Gotham" panose="02000804040000020004" pitchFamily="2" charset="0"/>
              </a:rPr>
              <a:t>Turchia			15</a:t>
            </a:r>
          </a:p>
          <a:p>
            <a:r>
              <a:rPr lang="it-IT" sz="1200" dirty="0">
                <a:solidFill>
                  <a:srgbClr val="00D95A"/>
                </a:solidFill>
                <a:latin typeface="Gotham" panose="02000804040000020004" pitchFamily="2" charset="0"/>
              </a:rPr>
              <a:t>Grecia			12</a:t>
            </a:r>
          </a:p>
          <a:p>
            <a:r>
              <a:rPr lang="it-IT" sz="1200" dirty="0">
                <a:solidFill>
                  <a:srgbClr val="00D95A"/>
                </a:solidFill>
                <a:latin typeface="Gotham" panose="02000804040000020004" pitchFamily="2" charset="0"/>
              </a:rPr>
              <a:t>Polonia			 5</a:t>
            </a:r>
            <a:endParaRPr lang="it-IT" sz="1200" dirty="0">
              <a:solidFill>
                <a:schemeClr val="bg1"/>
              </a:solidFill>
              <a:latin typeface="Gotham" panose="02000804040000020004" pitchFamily="2" charset="0"/>
            </a:endParaRPr>
          </a:p>
          <a:p>
            <a:r>
              <a:rPr lang="it-IT" sz="1200" dirty="0">
                <a:solidFill>
                  <a:srgbClr val="00D95A"/>
                </a:solidFill>
                <a:latin typeface="Gotham" panose="02000804040000020004" pitchFamily="2" charset="0"/>
              </a:rPr>
              <a:t>Vietnam			 9</a:t>
            </a:r>
          </a:p>
          <a:p>
            <a:r>
              <a:rPr lang="it-IT" sz="1200" dirty="0">
                <a:solidFill>
                  <a:srgbClr val="00D95A"/>
                </a:solidFill>
                <a:latin typeface="Gotham" panose="02000804040000020004" pitchFamily="2" charset="0"/>
              </a:rPr>
              <a:t>Marocco			 2</a:t>
            </a:r>
          </a:p>
          <a:p>
            <a:r>
              <a:rPr lang="it-IT" sz="1200" dirty="0">
                <a:solidFill>
                  <a:srgbClr val="00D95A"/>
                </a:solidFill>
                <a:latin typeface="Gotham" panose="02000804040000020004" pitchFamily="2" charset="0"/>
              </a:rPr>
              <a:t>Thailandia			 2</a:t>
            </a:r>
          </a:p>
        </p:txBody>
      </p:sp>
      <p:sp>
        <p:nvSpPr>
          <p:cNvPr id="12" name="CasellaDiTesto 11">
            <a:extLst>
              <a:ext uri="{FF2B5EF4-FFF2-40B4-BE49-F238E27FC236}">
                <a16:creationId xmlns:a16="http://schemas.microsoft.com/office/drawing/2014/main" id="{9E8430A0-AE58-AB3C-E20D-BD4F114734F0}"/>
              </a:ext>
            </a:extLst>
          </p:cNvPr>
          <p:cNvSpPr txBox="1"/>
          <p:nvPr/>
        </p:nvSpPr>
        <p:spPr>
          <a:xfrm>
            <a:off x="87505" y="2767425"/>
            <a:ext cx="7384654" cy="400110"/>
          </a:xfrm>
          <a:prstGeom prst="rect">
            <a:avLst/>
          </a:prstGeom>
          <a:noFill/>
        </p:spPr>
        <p:txBody>
          <a:bodyPr wrap="square" rtlCol="0">
            <a:spAutoFit/>
          </a:bodyPr>
          <a:lstStyle/>
          <a:p>
            <a:pPr algn="ctr"/>
            <a:r>
              <a:rPr lang="it-IT" sz="1000" dirty="0">
                <a:solidFill>
                  <a:schemeClr val="bg1"/>
                </a:solidFill>
                <a:latin typeface="Gotham" panose="02000804040000020004" pitchFamily="2" charset="0"/>
              </a:rPr>
              <a:t>Non avendo possibilità di poter propagare centralità nulla non avrebbe avuto senso utilizzare la </a:t>
            </a:r>
            <a:r>
              <a:rPr lang="it-IT" sz="1000" dirty="0" err="1">
                <a:solidFill>
                  <a:schemeClr val="bg1"/>
                </a:solidFill>
                <a:latin typeface="Gotham" panose="02000804040000020004" pitchFamily="2" charset="0"/>
              </a:rPr>
              <a:t>katz</a:t>
            </a:r>
            <a:r>
              <a:rPr lang="it-IT" sz="1000" dirty="0">
                <a:solidFill>
                  <a:schemeClr val="bg1"/>
                </a:solidFill>
                <a:latin typeface="Gotham" panose="02000804040000020004" pitchFamily="2" charset="0"/>
              </a:rPr>
              <a:t> </a:t>
            </a:r>
            <a:r>
              <a:rPr lang="it-IT" sz="1000" dirty="0" err="1">
                <a:solidFill>
                  <a:schemeClr val="bg1"/>
                </a:solidFill>
                <a:latin typeface="Gotham" panose="02000804040000020004" pitchFamily="2" charset="0"/>
              </a:rPr>
              <a:t>centrality</a:t>
            </a:r>
            <a:r>
              <a:rPr lang="it-IT" sz="1000" dirty="0">
                <a:solidFill>
                  <a:schemeClr val="bg1"/>
                </a:solidFill>
                <a:latin typeface="Gotham" panose="02000804040000020004" pitchFamily="2" charset="0"/>
              </a:rPr>
              <a:t>, mentre il page </a:t>
            </a:r>
            <a:r>
              <a:rPr lang="it-IT" sz="1000" dirty="0" err="1">
                <a:solidFill>
                  <a:schemeClr val="bg1"/>
                </a:solidFill>
                <a:latin typeface="Gotham" panose="02000804040000020004" pitchFamily="2" charset="0"/>
              </a:rPr>
              <a:t>rank</a:t>
            </a:r>
            <a:r>
              <a:rPr lang="it-IT" sz="1000" dirty="0">
                <a:solidFill>
                  <a:schemeClr val="bg1"/>
                </a:solidFill>
                <a:latin typeface="Gotham" panose="02000804040000020004" pitchFamily="2" charset="0"/>
              </a:rPr>
              <a:t> performa meglio su reti orientate, e le reti oggetto di studio sono tutte non orientate</a:t>
            </a:r>
          </a:p>
        </p:txBody>
      </p:sp>
      <p:cxnSp>
        <p:nvCxnSpPr>
          <p:cNvPr id="5" name="Connettore diritto 4">
            <a:extLst>
              <a:ext uri="{FF2B5EF4-FFF2-40B4-BE49-F238E27FC236}">
                <a16:creationId xmlns:a16="http://schemas.microsoft.com/office/drawing/2014/main" id="{B67424A3-657C-7076-A65B-BA49DAA716A3}"/>
              </a:ext>
            </a:extLst>
          </p:cNvPr>
          <p:cNvCxnSpPr/>
          <p:nvPr/>
        </p:nvCxnSpPr>
        <p:spPr>
          <a:xfrm>
            <a:off x="3791411" y="597261"/>
            <a:ext cx="0" cy="204556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35C5E0A8-F525-D791-77ED-0E857E16C383}"/>
              </a:ext>
            </a:extLst>
          </p:cNvPr>
          <p:cNvCxnSpPr/>
          <p:nvPr/>
        </p:nvCxnSpPr>
        <p:spPr>
          <a:xfrm flipH="1">
            <a:off x="87510" y="2692925"/>
            <a:ext cx="738465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550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6CBD0C16-A7E9-EBF7-5534-B5A38C8F4A3B}"/>
              </a:ext>
            </a:extLst>
          </p:cNvPr>
          <p:cNvSpPr txBox="1">
            <a:spLocks/>
          </p:cNvSpPr>
          <p:nvPr/>
        </p:nvSpPr>
        <p:spPr>
          <a:xfrm>
            <a:off x="49192" y="29442"/>
            <a:ext cx="7461290" cy="292317"/>
          </a:xfrm>
          <a:prstGeom prst="rect">
            <a:avLst/>
          </a:prstGeom>
        </p:spPr>
        <p:txBody>
          <a:bodyPr vert="horz" lIns="91440" tIns="45720" rIns="91440" bIns="45720" rtlCol="0" anchor="ctr">
            <a:noAutofit/>
          </a:bodyPr>
          <a:lstStyle>
            <a:lvl1pPr algn="l" defTabSz="432054" rtl="0" eaLnBrk="1" latinLnBrk="0" hangingPunct="1">
              <a:lnSpc>
                <a:spcPct val="90000"/>
              </a:lnSpc>
              <a:spcBef>
                <a:spcPct val="0"/>
              </a:spcBef>
              <a:buNone/>
              <a:defRPr sz="2079" kern="1200">
                <a:solidFill>
                  <a:schemeClr val="tx1"/>
                </a:solidFill>
                <a:latin typeface="+mj-lt"/>
                <a:ea typeface="+mj-ea"/>
                <a:cs typeface="+mj-cs"/>
              </a:defRPr>
            </a:lvl1pPr>
          </a:lstStyle>
          <a:p>
            <a:pPr algn="ctr"/>
            <a:r>
              <a:rPr lang="it-IT" sz="1600" dirty="0">
                <a:solidFill>
                  <a:schemeClr val="bg1"/>
                </a:solidFill>
                <a:latin typeface="Gotham" panose="02000804040000020004" pitchFamily="2" charset="0"/>
              </a:rPr>
              <a:t>Quali sono i paesi che influenzano di più la musica a livello globale?</a:t>
            </a:r>
          </a:p>
        </p:txBody>
      </p:sp>
      <p:sp>
        <p:nvSpPr>
          <p:cNvPr id="10" name="CasellaDiTesto 9">
            <a:extLst>
              <a:ext uri="{FF2B5EF4-FFF2-40B4-BE49-F238E27FC236}">
                <a16:creationId xmlns:a16="http://schemas.microsoft.com/office/drawing/2014/main" id="{5147A1B6-1E91-B28D-2F6A-30870E6F6AAB}"/>
              </a:ext>
            </a:extLst>
          </p:cNvPr>
          <p:cNvSpPr txBox="1"/>
          <p:nvPr/>
        </p:nvSpPr>
        <p:spPr>
          <a:xfrm>
            <a:off x="49192" y="321759"/>
            <a:ext cx="7461290" cy="246221"/>
          </a:xfrm>
          <a:prstGeom prst="rect">
            <a:avLst/>
          </a:prstGeom>
          <a:noFill/>
        </p:spPr>
        <p:txBody>
          <a:bodyPr wrap="square" rtlCol="0">
            <a:spAutoFit/>
          </a:bodyPr>
          <a:lstStyle/>
          <a:p>
            <a:pPr algn="ctr"/>
            <a:r>
              <a:rPr lang="it-IT" sz="1000" dirty="0">
                <a:solidFill>
                  <a:srgbClr val="00D95A"/>
                </a:solidFill>
                <a:latin typeface="Gotham" panose="02000804040000020004" pitchFamily="2" charset="0"/>
              </a:rPr>
              <a:t>Dato che nessuna misura di centralità mi convinceva appieno ne ho creata una io chiamata global </a:t>
            </a:r>
            <a:r>
              <a:rPr lang="it-IT" sz="1000" dirty="0" err="1">
                <a:solidFill>
                  <a:srgbClr val="00D95A"/>
                </a:solidFill>
                <a:latin typeface="Gotham" panose="02000804040000020004" pitchFamily="2" charset="0"/>
              </a:rPr>
              <a:t>centrality</a:t>
            </a:r>
            <a:endParaRPr lang="it-IT" sz="1000" dirty="0">
              <a:solidFill>
                <a:srgbClr val="00D95A"/>
              </a:solidFill>
              <a:latin typeface="Gotham" panose="02000804040000020004" pitchFamily="2" charset="0"/>
            </a:endParaRPr>
          </a:p>
        </p:txBody>
      </p:sp>
      <p:sp>
        <p:nvSpPr>
          <p:cNvPr id="8" name="Segnaposto contenuto 13">
            <a:extLst>
              <a:ext uri="{FF2B5EF4-FFF2-40B4-BE49-F238E27FC236}">
                <a16:creationId xmlns:a16="http://schemas.microsoft.com/office/drawing/2014/main" id="{6F253AAD-9CEA-4E80-E4D8-AA9D96092A11}"/>
              </a:ext>
            </a:extLst>
          </p:cNvPr>
          <p:cNvSpPr>
            <a:spLocks noGrp="1"/>
          </p:cNvSpPr>
          <p:nvPr>
            <p:ph sz="half" idx="1"/>
          </p:nvPr>
        </p:nvSpPr>
        <p:spPr>
          <a:xfrm>
            <a:off x="49192" y="628485"/>
            <a:ext cx="3730646" cy="2237617"/>
          </a:xfrm>
        </p:spPr>
        <p:txBody>
          <a:bodyPr>
            <a:noAutofit/>
          </a:bodyPr>
          <a:lstStyle/>
          <a:p>
            <a:pPr marL="0" indent="0">
              <a:buNone/>
            </a:pPr>
            <a:r>
              <a:rPr lang="it-IT" sz="850" dirty="0">
                <a:solidFill>
                  <a:schemeClr val="bg1"/>
                </a:solidFill>
                <a:latin typeface="Gotham" panose="02000804040000020004" pitchFamily="2" charset="0"/>
              </a:rPr>
              <a:t>Paese con magg. global </a:t>
            </a:r>
            <a:r>
              <a:rPr lang="it-IT" sz="850" dirty="0" err="1">
                <a:solidFill>
                  <a:schemeClr val="bg1"/>
                </a:solidFill>
                <a:latin typeface="Gotham" panose="02000804040000020004" pitchFamily="2" charset="0"/>
              </a:rPr>
              <a:t>centrality</a:t>
            </a:r>
            <a:r>
              <a:rPr lang="it-IT" sz="850" dirty="0">
                <a:solidFill>
                  <a:schemeClr val="bg1"/>
                </a:solidFill>
                <a:latin typeface="Gotham" panose="02000804040000020004" pitchFamily="2" charset="0"/>
              </a:rPr>
              <a:t> top	   giorni        min        max</a:t>
            </a:r>
          </a:p>
          <a:p>
            <a:pPr marL="0" indent="0">
              <a:buNone/>
            </a:pPr>
            <a:r>
              <a:rPr lang="it-IT" sz="900" dirty="0">
                <a:solidFill>
                  <a:srgbClr val="00D95A"/>
                </a:solidFill>
                <a:latin typeface="Gotham" panose="02000804040000020004" pitchFamily="2" charset="0"/>
              </a:rPr>
              <a:t>Stati uniti		 		     15 	       27	         38</a:t>
            </a:r>
          </a:p>
          <a:p>
            <a:pPr marL="0" indent="0">
              <a:buNone/>
            </a:pPr>
            <a:r>
              <a:rPr lang="it-IT" sz="900" dirty="0">
                <a:solidFill>
                  <a:srgbClr val="00D95A"/>
                </a:solidFill>
                <a:latin typeface="Gotham" panose="02000804040000020004" pitchFamily="2" charset="0"/>
              </a:rPr>
              <a:t>Canada				     15 	       26          32</a:t>
            </a:r>
          </a:p>
          <a:p>
            <a:pPr marL="0" indent="0">
              <a:buNone/>
            </a:pPr>
            <a:r>
              <a:rPr lang="it-IT" sz="900" dirty="0">
                <a:solidFill>
                  <a:srgbClr val="00D95A"/>
                </a:solidFill>
                <a:latin typeface="Gotham" panose="02000804040000020004" pitchFamily="2" charset="0"/>
              </a:rPr>
              <a:t>Emirati Arabi Uniti                                    11	       24          29</a:t>
            </a:r>
          </a:p>
          <a:p>
            <a:pPr marL="0" indent="0">
              <a:buNone/>
            </a:pPr>
            <a:r>
              <a:rPr lang="it-IT" sz="900" dirty="0">
                <a:solidFill>
                  <a:srgbClr val="00D95A"/>
                </a:solidFill>
                <a:latin typeface="Gotham" panose="02000804040000020004" pitchFamily="2" charset="0"/>
              </a:rPr>
              <a:t>Australia                                                    12 	       24	         31</a:t>
            </a:r>
          </a:p>
          <a:p>
            <a:pPr marL="0" indent="0">
              <a:buNone/>
            </a:pPr>
            <a:r>
              <a:rPr lang="it-IT" sz="900" dirty="0">
                <a:solidFill>
                  <a:srgbClr val="00D95A"/>
                </a:solidFill>
                <a:latin typeface="Gotham" panose="02000804040000020004" pitchFamily="2" charset="0"/>
              </a:rPr>
              <a:t>Nuova Zelanda                                          6            25          30</a:t>
            </a:r>
          </a:p>
          <a:p>
            <a:pPr marL="0" indent="0">
              <a:buNone/>
            </a:pPr>
            <a:r>
              <a:rPr lang="it-IT" sz="900" dirty="0">
                <a:solidFill>
                  <a:srgbClr val="00D95A"/>
                </a:solidFill>
                <a:latin typeface="Gotham" panose="02000804040000020004" pitchFamily="2" charset="0"/>
              </a:rPr>
              <a:t>Costa Rica				     4	       25          25</a:t>
            </a:r>
          </a:p>
          <a:p>
            <a:pPr marL="0" indent="0">
              <a:buNone/>
            </a:pPr>
            <a:r>
              <a:rPr lang="it-IT" sz="900" dirty="0">
                <a:solidFill>
                  <a:srgbClr val="00D95A"/>
                </a:solidFill>
                <a:latin typeface="Gotham" panose="02000804040000020004" pitchFamily="2" charset="0"/>
              </a:rPr>
              <a:t>Honduras                                                   4	       25	         25</a:t>
            </a:r>
          </a:p>
          <a:p>
            <a:pPr marL="0" indent="0">
              <a:buNone/>
            </a:pPr>
            <a:r>
              <a:rPr lang="it-IT" sz="900" dirty="0">
                <a:solidFill>
                  <a:srgbClr val="00D95A"/>
                </a:solidFill>
                <a:latin typeface="Gotham" panose="02000804040000020004" pitchFamily="2" charset="0"/>
              </a:rPr>
              <a:t>Panama				     4	       26          26</a:t>
            </a:r>
          </a:p>
          <a:p>
            <a:pPr marL="0" indent="0">
              <a:buNone/>
            </a:pPr>
            <a:r>
              <a:rPr lang="it-IT" sz="900" dirty="0">
                <a:solidFill>
                  <a:srgbClr val="00D95A"/>
                </a:solidFill>
                <a:latin typeface="Gotham" panose="02000804040000020004" pitchFamily="2" charset="0"/>
              </a:rPr>
              <a:t>El Salvador				     2	       25          25</a:t>
            </a:r>
          </a:p>
          <a:p>
            <a:pPr marL="0" indent="0">
              <a:buNone/>
            </a:pPr>
            <a:r>
              <a:rPr lang="it-IT" sz="900" dirty="0">
                <a:solidFill>
                  <a:srgbClr val="00D95A"/>
                </a:solidFill>
                <a:latin typeface="Gotham" panose="02000804040000020004" pitchFamily="2" charset="0"/>
              </a:rPr>
              <a:t>Bolivia					     1	       25          25 </a:t>
            </a:r>
          </a:p>
          <a:p>
            <a:pPr marL="0" indent="0">
              <a:buNone/>
            </a:pPr>
            <a:r>
              <a:rPr lang="it-IT" sz="900" dirty="0">
                <a:solidFill>
                  <a:srgbClr val="00D95A"/>
                </a:solidFill>
                <a:latin typeface="Gotham" panose="02000804040000020004" pitchFamily="2" charset="0"/>
              </a:rPr>
              <a:t>Regno Unito                                              1             25          25</a:t>
            </a:r>
          </a:p>
          <a:p>
            <a:pPr marL="0" indent="0">
              <a:buNone/>
            </a:pPr>
            <a:endParaRPr lang="it-IT" dirty="0"/>
          </a:p>
        </p:txBody>
      </p:sp>
      <p:sp>
        <p:nvSpPr>
          <p:cNvPr id="2" name="CasellaDiTesto 1">
            <a:extLst>
              <a:ext uri="{FF2B5EF4-FFF2-40B4-BE49-F238E27FC236}">
                <a16:creationId xmlns:a16="http://schemas.microsoft.com/office/drawing/2014/main" id="{B851B9DF-EC53-9EC2-99FC-1FA4F2F8ABC6}"/>
              </a:ext>
            </a:extLst>
          </p:cNvPr>
          <p:cNvSpPr txBox="1"/>
          <p:nvPr/>
        </p:nvSpPr>
        <p:spPr>
          <a:xfrm>
            <a:off x="49192" y="2964425"/>
            <a:ext cx="7461290" cy="246221"/>
          </a:xfrm>
          <a:prstGeom prst="rect">
            <a:avLst/>
          </a:prstGeom>
          <a:noFill/>
        </p:spPr>
        <p:txBody>
          <a:bodyPr wrap="square" rtlCol="0">
            <a:spAutoFit/>
          </a:bodyPr>
          <a:lstStyle/>
          <a:p>
            <a:pPr algn="ctr"/>
            <a:r>
              <a:rPr lang="it-IT" sz="1000" dirty="0">
                <a:solidFill>
                  <a:schemeClr val="bg1"/>
                </a:solidFill>
                <a:latin typeface="Gotham" panose="02000804040000020004" pitchFamily="2" charset="0"/>
              </a:rPr>
              <a:t>La global </a:t>
            </a:r>
            <a:r>
              <a:rPr lang="it-IT" sz="1000" dirty="0" err="1">
                <a:solidFill>
                  <a:schemeClr val="bg1"/>
                </a:solidFill>
                <a:latin typeface="Gotham" panose="02000804040000020004" pitchFamily="2" charset="0"/>
              </a:rPr>
              <a:t>centrality</a:t>
            </a:r>
            <a:r>
              <a:rPr lang="it-IT" sz="1000" dirty="0">
                <a:solidFill>
                  <a:schemeClr val="bg1"/>
                </a:solidFill>
                <a:latin typeface="Gotham" panose="02000804040000020004" pitchFamily="2" charset="0"/>
              </a:rPr>
              <a:t> misura il numero di brani in comune tra la playlist di ogni paese e la playlist global</a:t>
            </a:r>
          </a:p>
        </p:txBody>
      </p:sp>
      <p:sp>
        <p:nvSpPr>
          <p:cNvPr id="16" name="Segnaposto contenuto 13">
            <a:extLst>
              <a:ext uri="{FF2B5EF4-FFF2-40B4-BE49-F238E27FC236}">
                <a16:creationId xmlns:a16="http://schemas.microsoft.com/office/drawing/2014/main" id="{EB762CB9-EA46-4124-6328-AFC73DE86410}"/>
              </a:ext>
            </a:extLst>
          </p:cNvPr>
          <p:cNvSpPr txBox="1">
            <a:spLocks/>
          </p:cNvSpPr>
          <p:nvPr/>
        </p:nvSpPr>
        <p:spPr>
          <a:xfrm>
            <a:off x="3779837" y="628485"/>
            <a:ext cx="3730646" cy="2335940"/>
          </a:xfrm>
          <a:prstGeom prst="rect">
            <a:avLst/>
          </a:prstGeom>
        </p:spPr>
        <p:txBody>
          <a:bodyPr vert="horz" lIns="91440" tIns="45720" rIns="91440" bIns="45720" rtlCol="0">
            <a:noAutofit/>
          </a:bodyPr>
          <a:lst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a:lstStyle>
          <a:p>
            <a:pPr marL="0" indent="0">
              <a:buNone/>
            </a:pPr>
            <a:r>
              <a:rPr lang="it-IT" sz="850" dirty="0">
                <a:solidFill>
                  <a:schemeClr val="bg1"/>
                </a:solidFill>
                <a:latin typeface="Gotham" panose="02000804040000020004" pitchFamily="2" charset="0"/>
              </a:rPr>
              <a:t>Paese con magg. global </a:t>
            </a:r>
            <a:r>
              <a:rPr lang="it-IT" sz="850" dirty="0" err="1">
                <a:solidFill>
                  <a:schemeClr val="bg1"/>
                </a:solidFill>
                <a:latin typeface="Gotham" panose="02000804040000020004" pitchFamily="2" charset="0"/>
              </a:rPr>
              <a:t>centrality</a:t>
            </a:r>
            <a:r>
              <a:rPr lang="it-IT" sz="850" dirty="0">
                <a:solidFill>
                  <a:schemeClr val="bg1"/>
                </a:solidFill>
                <a:latin typeface="Gotham" panose="02000804040000020004" pitchFamily="2" charset="0"/>
              </a:rPr>
              <a:t> </a:t>
            </a:r>
            <a:r>
              <a:rPr lang="it-IT" sz="850" dirty="0" err="1">
                <a:solidFill>
                  <a:schemeClr val="bg1"/>
                </a:solidFill>
                <a:latin typeface="Gotham" panose="02000804040000020004" pitchFamily="2" charset="0"/>
              </a:rPr>
              <a:t>viral</a:t>
            </a:r>
            <a:r>
              <a:rPr lang="it-IT" sz="850" dirty="0">
                <a:solidFill>
                  <a:schemeClr val="bg1"/>
                </a:solidFill>
                <a:latin typeface="Gotham" panose="02000804040000020004" pitchFamily="2" charset="0"/>
              </a:rPr>
              <a:t>	   giorni       min         max</a:t>
            </a:r>
          </a:p>
          <a:p>
            <a:pPr marL="0" indent="0">
              <a:buNone/>
            </a:pPr>
            <a:r>
              <a:rPr lang="it-IT" sz="850" dirty="0">
                <a:solidFill>
                  <a:srgbClr val="00D95A"/>
                </a:solidFill>
                <a:latin typeface="Gotham" panose="02000804040000020004" pitchFamily="2" charset="0"/>
              </a:rPr>
              <a:t>Emirati Arabi Uniti                                          15	        21            27</a:t>
            </a:r>
          </a:p>
          <a:p>
            <a:pPr marL="0" indent="0">
              <a:buFont typeface="Arial" panose="020B0604020202020204" pitchFamily="34" charset="0"/>
              <a:buNone/>
            </a:pPr>
            <a:r>
              <a:rPr lang="it-IT" sz="850" dirty="0">
                <a:solidFill>
                  <a:srgbClr val="00D95A"/>
                </a:solidFill>
                <a:latin typeface="Gotham" panose="02000804040000020004" pitchFamily="2" charset="0"/>
              </a:rPr>
              <a:t>Canada				                    15 	        21            24</a:t>
            </a:r>
          </a:p>
          <a:p>
            <a:pPr marL="0" indent="0">
              <a:buNone/>
            </a:pPr>
            <a:r>
              <a:rPr lang="it-IT" sz="850" dirty="0">
                <a:solidFill>
                  <a:srgbClr val="00D95A"/>
                </a:solidFill>
                <a:latin typeface="Gotham" panose="02000804040000020004" pitchFamily="2" charset="0"/>
              </a:rPr>
              <a:t>Stati uniti		 		      14 	       20	          25</a:t>
            </a:r>
          </a:p>
          <a:p>
            <a:pPr marL="0" indent="0">
              <a:buNone/>
            </a:pPr>
            <a:r>
              <a:rPr lang="it-IT" sz="850" dirty="0">
                <a:solidFill>
                  <a:srgbClr val="00D95A"/>
                </a:solidFill>
                <a:latin typeface="Gotham" panose="02000804040000020004" pitchFamily="2" charset="0"/>
              </a:rPr>
              <a:t>Nuova Zelanda                                                 7           20            23</a:t>
            </a:r>
          </a:p>
          <a:p>
            <a:pPr marL="0" indent="0">
              <a:buNone/>
            </a:pPr>
            <a:r>
              <a:rPr lang="it-IT" sz="850" dirty="0">
                <a:solidFill>
                  <a:srgbClr val="00D95A"/>
                </a:solidFill>
                <a:latin typeface="Gotham" panose="02000804040000020004" pitchFamily="2" charset="0"/>
              </a:rPr>
              <a:t>Paraguay				       7	       21             24</a:t>
            </a:r>
          </a:p>
          <a:p>
            <a:pPr marL="0" indent="0">
              <a:buNone/>
            </a:pPr>
            <a:r>
              <a:rPr lang="it-IT" sz="850" dirty="0">
                <a:solidFill>
                  <a:srgbClr val="00D95A"/>
                </a:solidFill>
                <a:latin typeface="Gotham" panose="02000804040000020004" pitchFamily="2" charset="0"/>
              </a:rPr>
              <a:t>Argentina                                                          5	       20	          22</a:t>
            </a:r>
          </a:p>
          <a:p>
            <a:pPr marL="0" indent="0">
              <a:buNone/>
            </a:pPr>
            <a:r>
              <a:rPr lang="it-IT" sz="850" dirty="0">
                <a:solidFill>
                  <a:srgbClr val="00D95A"/>
                </a:solidFill>
                <a:latin typeface="Gotham" panose="02000804040000020004" pitchFamily="2" charset="0"/>
              </a:rPr>
              <a:t>Svizzera				       3	       20            25</a:t>
            </a:r>
          </a:p>
          <a:p>
            <a:pPr marL="0" indent="0">
              <a:buFont typeface="Arial" panose="020B0604020202020204" pitchFamily="34" charset="0"/>
              <a:buNone/>
            </a:pPr>
            <a:r>
              <a:rPr lang="it-IT" sz="850" dirty="0">
                <a:solidFill>
                  <a:srgbClr val="00D95A"/>
                </a:solidFill>
                <a:latin typeface="Gotham" panose="02000804040000020004" pitchFamily="2" charset="0"/>
              </a:rPr>
              <a:t>Australia                                                            2	       21	          21</a:t>
            </a:r>
          </a:p>
          <a:p>
            <a:pPr marL="0" indent="0">
              <a:buNone/>
            </a:pPr>
            <a:r>
              <a:rPr lang="it-IT" sz="850" dirty="0">
                <a:solidFill>
                  <a:srgbClr val="00D95A"/>
                </a:solidFill>
                <a:latin typeface="Gotham" panose="02000804040000020004" pitchFamily="2" charset="0"/>
              </a:rPr>
              <a:t>Regno Unito                                                      2           21             22</a:t>
            </a:r>
          </a:p>
          <a:p>
            <a:pPr marL="0" indent="0">
              <a:buFont typeface="Arial" panose="020B0604020202020204" pitchFamily="34" charset="0"/>
              <a:buNone/>
            </a:pPr>
            <a:r>
              <a:rPr lang="it-IT" sz="850" dirty="0">
                <a:solidFill>
                  <a:srgbClr val="00D95A"/>
                </a:solidFill>
                <a:latin typeface="Gotham" panose="02000804040000020004" pitchFamily="2" charset="0"/>
              </a:rPr>
              <a:t>Austria					       2	       21             21 </a:t>
            </a:r>
          </a:p>
          <a:p>
            <a:pPr marL="0" indent="0">
              <a:buFont typeface="Arial" panose="020B0604020202020204" pitchFamily="34" charset="0"/>
              <a:buNone/>
            </a:pPr>
            <a:r>
              <a:rPr lang="it-IT" sz="850" dirty="0">
                <a:solidFill>
                  <a:srgbClr val="00D95A"/>
                </a:solidFill>
                <a:latin typeface="Gotham" panose="02000804040000020004" pitchFamily="2" charset="0"/>
              </a:rPr>
              <a:t>Spagna				                     2           21             21</a:t>
            </a:r>
          </a:p>
          <a:p>
            <a:pPr marL="0" indent="0">
              <a:buFont typeface="Arial" panose="020B0604020202020204" pitchFamily="34" charset="0"/>
              <a:buNone/>
            </a:pPr>
            <a:r>
              <a:rPr lang="it-IT" sz="850" dirty="0">
                <a:solidFill>
                  <a:srgbClr val="00D95A"/>
                </a:solidFill>
                <a:latin typeface="Gotham" panose="02000804040000020004" pitchFamily="2" charset="0"/>
              </a:rPr>
              <a:t>Cile					        1           21             21</a:t>
            </a:r>
          </a:p>
          <a:p>
            <a:pPr marL="0" indent="0">
              <a:buFont typeface="Arial" panose="020B0604020202020204" pitchFamily="34" charset="0"/>
              <a:buNone/>
            </a:pPr>
            <a:endParaRPr lang="it-IT" dirty="0"/>
          </a:p>
        </p:txBody>
      </p:sp>
      <p:cxnSp>
        <p:nvCxnSpPr>
          <p:cNvPr id="4" name="Connettore diritto 3">
            <a:extLst>
              <a:ext uri="{FF2B5EF4-FFF2-40B4-BE49-F238E27FC236}">
                <a16:creationId xmlns:a16="http://schemas.microsoft.com/office/drawing/2014/main" id="{AC8C165D-4BC0-C269-653B-7619BBAB3676}"/>
              </a:ext>
            </a:extLst>
          </p:cNvPr>
          <p:cNvCxnSpPr>
            <a:endCxn id="2" idx="0"/>
          </p:cNvCxnSpPr>
          <p:nvPr/>
        </p:nvCxnSpPr>
        <p:spPr>
          <a:xfrm>
            <a:off x="3779837" y="628485"/>
            <a:ext cx="0" cy="228984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2AAED88D-78F2-8A7B-4DEF-4C7B17E8F53A}"/>
              </a:ext>
            </a:extLst>
          </p:cNvPr>
          <p:cNvCxnSpPr/>
          <p:nvPr/>
        </p:nvCxnSpPr>
        <p:spPr>
          <a:xfrm>
            <a:off x="49192" y="2959510"/>
            <a:ext cx="746129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10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DBFBBE-5F30-E88A-C8E2-E56E7EB81820}"/>
              </a:ext>
            </a:extLst>
          </p:cNvPr>
          <p:cNvSpPr>
            <a:spLocks noGrp="1"/>
          </p:cNvSpPr>
          <p:nvPr>
            <p:ph type="title"/>
          </p:nvPr>
        </p:nvSpPr>
        <p:spPr/>
        <p:txBody>
          <a:bodyPr>
            <a:normAutofit/>
          </a:bodyPr>
          <a:lstStyle/>
          <a:p>
            <a:pPr algn="ctr"/>
            <a:r>
              <a:rPr lang="it-IT" sz="2000" dirty="0">
                <a:solidFill>
                  <a:schemeClr val="bg1"/>
                </a:solidFill>
                <a:latin typeface="Gotham" panose="02000804040000020004" pitchFamily="2" charset="0"/>
              </a:rPr>
              <a:t>Domande di ricerca</a:t>
            </a:r>
          </a:p>
        </p:txBody>
      </p:sp>
      <p:sp>
        <p:nvSpPr>
          <p:cNvPr id="4" name="Segnaposto contenuto 3">
            <a:extLst>
              <a:ext uri="{FF2B5EF4-FFF2-40B4-BE49-F238E27FC236}">
                <a16:creationId xmlns:a16="http://schemas.microsoft.com/office/drawing/2014/main" id="{004FF031-0464-EB79-E29E-D959BB295AAE}"/>
              </a:ext>
            </a:extLst>
          </p:cNvPr>
          <p:cNvSpPr>
            <a:spLocks noGrp="1"/>
          </p:cNvSpPr>
          <p:nvPr>
            <p:ph sz="half" idx="1"/>
          </p:nvPr>
        </p:nvSpPr>
        <p:spPr/>
        <p:txBody>
          <a:bodyPr>
            <a:noAutofit/>
          </a:bodyPr>
          <a:lstStyle/>
          <a:p>
            <a:pPr marL="342900" indent="-342900">
              <a:buClr>
                <a:schemeClr val="bg1"/>
              </a:buClr>
              <a:buFont typeface="+mj-lt"/>
              <a:buAutoNum type="arabicPeriod"/>
            </a:pPr>
            <a:r>
              <a:rPr lang="it-IT" sz="1400" dirty="0">
                <a:solidFill>
                  <a:srgbClr val="00D95A"/>
                </a:solidFill>
                <a:latin typeface="Gotham" panose="02000804040000020004" pitchFamily="2" charset="0"/>
              </a:rPr>
              <a:t>Quali sono i paesi più affini e                           meno affini musicalmente parlando?</a:t>
            </a:r>
          </a:p>
          <a:p>
            <a:pPr marL="0" indent="0">
              <a:buClr>
                <a:schemeClr val="bg1"/>
              </a:buClr>
              <a:buNone/>
            </a:pPr>
            <a:endParaRPr lang="it-IT" sz="1400" dirty="0">
              <a:solidFill>
                <a:srgbClr val="00D95A"/>
              </a:solidFill>
              <a:latin typeface="Gotham" panose="02000804040000020004" pitchFamily="2" charset="0"/>
            </a:endParaRPr>
          </a:p>
          <a:p>
            <a:pPr marL="0" indent="0">
              <a:buClr>
                <a:schemeClr val="bg1"/>
              </a:buClr>
              <a:buNone/>
            </a:pPr>
            <a:endParaRPr lang="it-IT" sz="1400" dirty="0">
              <a:solidFill>
                <a:srgbClr val="00D95A"/>
              </a:solidFill>
              <a:latin typeface="Gotham" panose="02000804040000020004" pitchFamily="2" charset="0"/>
            </a:endParaRPr>
          </a:p>
          <a:p>
            <a:pPr marL="342900" indent="-342900">
              <a:buClr>
                <a:schemeClr val="bg1"/>
              </a:buClr>
              <a:buFont typeface="+mj-lt"/>
              <a:buAutoNum type="arabicPeriod" startAt="2"/>
            </a:pPr>
            <a:r>
              <a:rPr lang="it-IT" sz="1400" dirty="0">
                <a:solidFill>
                  <a:srgbClr val="00D95A"/>
                </a:solidFill>
                <a:latin typeface="Gotham" panose="02000804040000020004" pitchFamily="2" charset="0"/>
              </a:rPr>
              <a:t>Quali sono i paesi che influenzano di più la musica a livello globale?</a:t>
            </a:r>
          </a:p>
          <a:p>
            <a:pPr marL="0" indent="0">
              <a:buClr>
                <a:schemeClr val="bg1"/>
              </a:buClr>
              <a:buNone/>
            </a:pPr>
            <a:endParaRPr lang="it-IT" sz="1400" dirty="0">
              <a:solidFill>
                <a:srgbClr val="00D95A"/>
              </a:solidFill>
              <a:latin typeface="Gotham" panose="02000804040000020004" pitchFamily="2" charset="0"/>
            </a:endParaRPr>
          </a:p>
        </p:txBody>
      </p:sp>
      <p:sp>
        <p:nvSpPr>
          <p:cNvPr id="5" name="Segnaposto contenuto 4">
            <a:extLst>
              <a:ext uri="{FF2B5EF4-FFF2-40B4-BE49-F238E27FC236}">
                <a16:creationId xmlns:a16="http://schemas.microsoft.com/office/drawing/2014/main" id="{566C73CA-E25B-829E-6FF1-BAC24E2AA48E}"/>
              </a:ext>
            </a:extLst>
          </p:cNvPr>
          <p:cNvSpPr>
            <a:spLocks noGrp="1"/>
          </p:cNvSpPr>
          <p:nvPr>
            <p:ph sz="half" idx="2"/>
          </p:nvPr>
        </p:nvSpPr>
        <p:spPr/>
        <p:txBody>
          <a:bodyPr>
            <a:normAutofit/>
          </a:bodyPr>
          <a:lstStyle/>
          <a:p>
            <a:pPr marL="342900" indent="-342900">
              <a:buClr>
                <a:schemeClr val="bg1"/>
              </a:buClr>
              <a:buFont typeface="+mj-lt"/>
              <a:buAutoNum type="arabicPeriod" startAt="3"/>
            </a:pPr>
            <a:r>
              <a:rPr lang="it-IT" dirty="0">
                <a:solidFill>
                  <a:srgbClr val="00D95A"/>
                </a:solidFill>
                <a:latin typeface="Gotham" panose="02000804040000020004" pitchFamily="2" charset="0"/>
              </a:rPr>
              <a:t>Le community che trovo nella rete rispecchiano la disposizione geografica dei </a:t>
            </a:r>
            <a:r>
              <a:rPr lang="it-IT" sz="1500" dirty="0">
                <a:solidFill>
                  <a:srgbClr val="00D95A"/>
                </a:solidFill>
                <a:latin typeface="Gotham" panose="02000804040000020004" pitchFamily="2" charset="0"/>
              </a:rPr>
              <a:t>paesi?</a:t>
            </a:r>
          </a:p>
          <a:p>
            <a:pPr marL="0" indent="0">
              <a:buNone/>
            </a:pPr>
            <a:endParaRPr lang="it-IT" dirty="0">
              <a:solidFill>
                <a:srgbClr val="00D95A"/>
              </a:solidFill>
              <a:latin typeface="Gotham" panose="02000804040000020004" pitchFamily="2" charset="0"/>
            </a:endParaRPr>
          </a:p>
          <a:p>
            <a:pPr marL="342900" indent="-342900">
              <a:buClr>
                <a:schemeClr val="bg1"/>
              </a:buClr>
              <a:buFont typeface="+mj-lt"/>
              <a:buAutoNum type="arabicPeriod" startAt="4"/>
            </a:pPr>
            <a:r>
              <a:rPr lang="it-IT" sz="1400" dirty="0">
                <a:solidFill>
                  <a:srgbClr val="00D95A"/>
                </a:solidFill>
                <a:latin typeface="Gotham" panose="02000804040000020004" pitchFamily="2" charset="0"/>
              </a:rPr>
              <a:t>Posso prevedere se una canzone sia più adatta a un paese o meno?</a:t>
            </a:r>
          </a:p>
        </p:txBody>
      </p:sp>
      <p:pic>
        <p:nvPicPr>
          <p:cNvPr id="6" name="Immagine 5">
            <a:extLst>
              <a:ext uri="{FF2B5EF4-FFF2-40B4-BE49-F238E27FC236}">
                <a16:creationId xmlns:a16="http://schemas.microsoft.com/office/drawing/2014/main" id="{CDFE1F4F-ED06-3F18-6071-FD95B6C42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53301">
            <a:off x="-234303" y="-228886"/>
            <a:ext cx="802782" cy="802782"/>
          </a:xfrm>
          <a:prstGeom prst="rect">
            <a:avLst/>
          </a:prstGeom>
        </p:spPr>
      </p:pic>
      <p:pic>
        <p:nvPicPr>
          <p:cNvPr id="8" name="Immagine 7">
            <a:extLst>
              <a:ext uri="{FF2B5EF4-FFF2-40B4-BE49-F238E27FC236}">
                <a16:creationId xmlns:a16="http://schemas.microsoft.com/office/drawing/2014/main" id="{76939593-F5CA-68E8-36D2-48107886E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678095">
            <a:off x="6971286" y="2468107"/>
            <a:ext cx="991838" cy="991838"/>
          </a:xfrm>
          <a:prstGeom prst="rect">
            <a:avLst/>
          </a:prstGeom>
        </p:spPr>
      </p:pic>
    </p:spTree>
    <p:extLst>
      <p:ext uri="{BB962C8B-B14F-4D97-AF65-F5344CB8AC3E}">
        <p14:creationId xmlns:p14="http://schemas.microsoft.com/office/powerpoint/2010/main" val="1164321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6CBD0C16-A7E9-EBF7-5534-B5A38C8F4A3B}"/>
              </a:ext>
            </a:extLst>
          </p:cNvPr>
          <p:cNvSpPr txBox="1">
            <a:spLocks/>
          </p:cNvSpPr>
          <p:nvPr/>
        </p:nvSpPr>
        <p:spPr>
          <a:xfrm>
            <a:off x="49192" y="29442"/>
            <a:ext cx="7461290" cy="292317"/>
          </a:xfrm>
          <a:prstGeom prst="rect">
            <a:avLst/>
          </a:prstGeom>
        </p:spPr>
        <p:txBody>
          <a:bodyPr vert="horz" lIns="91440" tIns="45720" rIns="91440" bIns="45720" rtlCol="0" anchor="ctr">
            <a:noAutofit/>
          </a:bodyPr>
          <a:lstStyle>
            <a:lvl1pPr algn="l" defTabSz="432054" rtl="0" eaLnBrk="1" latinLnBrk="0" hangingPunct="1">
              <a:lnSpc>
                <a:spcPct val="90000"/>
              </a:lnSpc>
              <a:spcBef>
                <a:spcPct val="0"/>
              </a:spcBef>
              <a:buNone/>
              <a:defRPr sz="2079" kern="1200">
                <a:solidFill>
                  <a:schemeClr val="tx1"/>
                </a:solidFill>
                <a:latin typeface="+mj-lt"/>
                <a:ea typeface="+mj-ea"/>
                <a:cs typeface="+mj-cs"/>
              </a:defRPr>
            </a:lvl1pPr>
          </a:lstStyle>
          <a:p>
            <a:pPr algn="ctr"/>
            <a:r>
              <a:rPr lang="it-IT" sz="1600" dirty="0">
                <a:solidFill>
                  <a:schemeClr val="bg1"/>
                </a:solidFill>
                <a:latin typeface="Gotham" panose="02000804040000020004" pitchFamily="2" charset="0"/>
              </a:rPr>
              <a:t>Quali sono i paesi che influenzano di meno la musica a livello globale?</a:t>
            </a:r>
          </a:p>
        </p:txBody>
      </p:sp>
      <p:sp>
        <p:nvSpPr>
          <p:cNvPr id="10" name="CasellaDiTesto 9">
            <a:extLst>
              <a:ext uri="{FF2B5EF4-FFF2-40B4-BE49-F238E27FC236}">
                <a16:creationId xmlns:a16="http://schemas.microsoft.com/office/drawing/2014/main" id="{5147A1B6-1E91-B28D-2F6A-30870E6F6AAB}"/>
              </a:ext>
            </a:extLst>
          </p:cNvPr>
          <p:cNvSpPr txBox="1"/>
          <p:nvPr/>
        </p:nvSpPr>
        <p:spPr>
          <a:xfrm>
            <a:off x="49192" y="321759"/>
            <a:ext cx="7461290" cy="246221"/>
          </a:xfrm>
          <a:prstGeom prst="rect">
            <a:avLst/>
          </a:prstGeom>
          <a:noFill/>
        </p:spPr>
        <p:txBody>
          <a:bodyPr wrap="square" rtlCol="0">
            <a:spAutoFit/>
          </a:bodyPr>
          <a:lstStyle/>
          <a:p>
            <a:pPr algn="ctr"/>
            <a:r>
              <a:rPr lang="it-IT" sz="1000" dirty="0">
                <a:solidFill>
                  <a:srgbClr val="00D95A"/>
                </a:solidFill>
                <a:latin typeface="Gotham" panose="02000804040000020004" pitchFamily="2" charset="0"/>
              </a:rPr>
              <a:t>Global </a:t>
            </a:r>
            <a:r>
              <a:rPr lang="it-IT" sz="1000" dirty="0" err="1">
                <a:solidFill>
                  <a:srgbClr val="00D95A"/>
                </a:solidFill>
                <a:latin typeface="Gotham" panose="02000804040000020004" pitchFamily="2" charset="0"/>
              </a:rPr>
              <a:t>centrality</a:t>
            </a:r>
            <a:endParaRPr lang="it-IT" sz="1000" dirty="0">
              <a:solidFill>
                <a:srgbClr val="00D95A"/>
              </a:solidFill>
              <a:latin typeface="Gotham" panose="02000804040000020004" pitchFamily="2" charset="0"/>
            </a:endParaRPr>
          </a:p>
        </p:txBody>
      </p:sp>
      <p:sp>
        <p:nvSpPr>
          <p:cNvPr id="8" name="Segnaposto contenuto 13">
            <a:extLst>
              <a:ext uri="{FF2B5EF4-FFF2-40B4-BE49-F238E27FC236}">
                <a16:creationId xmlns:a16="http://schemas.microsoft.com/office/drawing/2014/main" id="{6F253AAD-9CEA-4E80-E4D8-AA9D96092A11}"/>
              </a:ext>
            </a:extLst>
          </p:cNvPr>
          <p:cNvSpPr>
            <a:spLocks noGrp="1"/>
          </p:cNvSpPr>
          <p:nvPr>
            <p:ph sz="half" idx="1"/>
          </p:nvPr>
        </p:nvSpPr>
        <p:spPr>
          <a:xfrm>
            <a:off x="49192" y="628485"/>
            <a:ext cx="3730646" cy="2237617"/>
          </a:xfrm>
        </p:spPr>
        <p:txBody>
          <a:bodyPr>
            <a:noAutofit/>
          </a:bodyPr>
          <a:lstStyle/>
          <a:p>
            <a:pPr marL="0" indent="0">
              <a:buNone/>
            </a:pPr>
            <a:r>
              <a:rPr lang="it-IT" sz="850" dirty="0">
                <a:solidFill>
                  <a:schemeClr val="bg1"/>
                </a:solidFill>
                <a:latin typeface="Gotham" panose="02000804040000020004" pitchFamily="2" charset="0"/>
              </a:rPr>
              <a:t>Paese con minore global </a:t>
            </a:r>
            <a:r>
              <a:rPr lang="it-IT" sz="850" dirty="0" err="1">
                <a:solidFill>
                  <a:schemeClr val="bg1"/>
                </a:solidFill>
                <a:latin typeface="Gotham" panose="02000804040000020004" pitchFamily="2" charset="0"/>
              </a:rPr>
              <a:t>centrality</a:t>
            </a:r>
            <a:r>
              <a:rPr lang="it-IT" sz="850" dirty="0">
                <a:solidFill>
                  <a:schemeClr val="bg1"/>
                </a:solidFill>
                <a:latin typeface="Gotham" panose="02000804040000020004" pitchFamily="2" charset="0"/>
              </a:rPr>
              <a:t> top     giorni      min        max</a:t>
            </a:r>
          </a:p>
          <a:p>
            <a:pPr marL="0" indent="0">
              <a:buNone/>
            </a:pPr>
            <a:r>
              <a:rPr lang="it-IT" sz="1000" dirty="0">
                <a:solidFill>
                  <a:srgbClr val="00D95A"/>
                </a:solidFill>
                <a:latin typeface="Gotham" panose="02000804040000020004" pitchFamily="2" charset="0"/>
              </a:rPr>
              <a:t>Turchia				      15	       0	         1</a:t>
            </a:r>
          </a:p>
          <a:p>
            <a:pPr marL="0" indent="0">
              <a:buNone/>
            </a:pPr>
            <a:r>
              <a:rPr lang="it-IT" sz="1000" dirty="0">
                <a:solidFill>
                  <a:srgbClr val="00D95A"/>
                </a:solidFill>
                <a:latin typeface="Gotham" panose="02000804040000020004" pitchFamily="2" charset="0"/>
              </a:rPr>
              <a:t>Giappone				      14         1	         3</a:t>
            </a:r>
          </a:p>
          <a:p>
            <a:pPr marL="0" indent="0">
              <a:buNone/>
            </a:pPr>
            <a:r>
              <a:rPr lang="it-IT" sz="1000" dirty="0">
                <a:solidFill>
                  <a:srgbClr val="00D95A"/>
                </a:solidFill>
                <a:latin typeface="Gotham" panose="02000804040000020004" pitchFamily="2" charset="0"/>
              </a:rPr>
              <a:t>Grecia					      13         2           3</a:t>
            </a:r>
          </a:p>
          <a:p>
            <a:pPr marL="0" indent="0">
              <a:buNone/>
            </a:pPr>
            <a:r>
              <a:rPr lang="it-IT" sz="1000" dirty="0">
                <a:solidFill>
                  <a:srgbClr val="00D95A"/>
                </a:solidFill>
                <a:latin typeface="Gotham" panose="02000804040000020004" pitchFamily="2" charset="0"/>
              </a:rPr>
              <a:t>Nigeria				      11	       2           4</a:t>
            </a:r>
          </a:p>
          <a:p>
            <a:pPr marL="0" indent="0">
              <a:buNone/>
            </a:pPr>
            <a:r>
              <a:rPr lang="it-IT" sz="1000" dirty="0">
                <a:solidFill>
                  <a:srgbClr val="00D95A"/>
                </a:solidFill>
                <a:latin typeface="Gotham" panose="02000804040000020004" pitchFamily="2" charset="0"/>
              </a:rPr>
              <a:t>Vietnam				      9	       2           3</a:t>
            </a:r>
          </a:p>
          <a:p>
            <a:pPr marL="0" indent="0">
              <a:buNone/>
            </a:pPr>
            <a:r>
              <a:rPr lang="it-IT" sz="1000" dirty="0">
                <a:solidFill>
                  <a:srgbClr val="00D95A"/>
                </a:solidFill>
                <a:latin typeface="Gotham" panose="02000804040000020004" pitchFamily="2" charset="0"/>
              </a:rPr>
              <a:t>Thailandia				      5	       2	         3</a:t>
            </a:r>
          </a:p>
          <a:p>
            <a:pPr marL="0" indent="0">
              <a:buNone/>
            </a:pPr>
            <a:r>
              <a:rPr lang="it-IT" sz="1000" dirty="0">
                <a:solidFill>
                  <a:srgbClr val="00D95A"/>
                </a:solidFill>
                <a:latin typeface="Gotham" panose="02000804040000020004" pitchFamily="2" charset="0"/>
              </a:rPr>
              <a:t>Polonia				      5	       2           3</a:t>
            </a:r>
          </a:p>
          <a:p>
            <a:pPr marL="0" indent="0">
              <a:buNone/>
            </a:pPr>
            <a:r>
              <a:rPr lang="it-IT" sz="1000" dirty="0">
                <a:solidFill>
                  <a:srgbClr val="00D95A"/>
                </a:solidFill>
                <a:latin typeface="Gotham" panose="02000804040000020004" pitchFamily="2" charset="0"/>
              </a:rPr>
              <a:t>Brasile				      1	       2           2</a:t>
            </a:r>
          </a:p>
          <a:p>
            <a:pPr marL="0" indent="0">
              <a:buNone/>
            </a:pPr>
            <a:r>
              <a:rPr lang="it-IT" sz="1000" dirty="0">
                <a:solidFill>
                  <a:srgbClr val="00D95A"/>
                </a:solidFill>
                <a:latin typeface="Gotham" panose="02000804040000020004" pitchFamily="2" charset="0"/>
              </a:rPr>
              <a:t>Marocco				      1	       2           2</a:t>
            </a:r>
          </a:p>
          <a:p>
            <a:pPr marL="0" indent="0">
              <a:buNone/>
            </a:pPr>
            <a:r>
              <a:rPr lang="it-IT" sz="1000" dirty="0">
                <a:solidFill>
                  <a:srgbClr val="00D95A"/>
                </a:solidFill>
                <a:latin typeface="Gotham" panose="02000804040000020004" pitchFamily="2" charset="0"/>
              </a:rPr>
              <a:t>Francia				      1	       5	         5	</a:t>
            </a:r>
            <a:r>
              <a:rPr lang="it-IT" sz="800" dirty="0">
                <a:solidFill>
                  <a:srgbClr val="00D95A"/>
                </a:solidFill>
                <a:latin typeface="Gotham" panose="02000804040000020004" pitchFamily="2" charset="0"/>
              </a:rPr>
              <a:t>					</a:t>
            </a:r>
          </a:p>
        </p:txBody>
      </p:sp>
      <p:cxnSp>
        <p:nvCxnSpPr>
          <p:cNvPr id="4" name="Connettore diritto 3">
            <a:extLst>
              <a:ext uri="{FF2B5EF4-FFF2-40B4-BE49-F238E27FC236}">
                <a16:creationId xmlns:a16="http://schemas.microsoft.com/office/drawing/2014/main" id="{AC8C165D-4BC0-C269-653B-7619BBAB3676}"/>
              </a:ext>
            </a:extLst>
          </p:cNvPr>
          <p:cNvCxnSpPr>
            <a:cxnSpLocks/>
          </p:cNvCxnSpPr>
          <p:nvPr/>
        </p:nvCxnSpPr>
        <p:spPr>
          <a:xfrm>
            <a:off x="3779837" y="628485"/>
            <a:ext cx="0" cy="241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egnaposto contenuto 13">
            <a:extLst>
              <a:ext uri="{FF2B5EF4-FFF2-40B4-BE49-F238E27FC236}">
                <a16:creationId xmlns:a16="http://schemas.microsoft.com/office/drawing/2014/main" id="{B9EE0A8B-E38C-D3E3-E532-91D9751A0AE1}"/>
              </a:ext>
            </a:extLst>
          </p:cNvPr>
          <p:cNvSpPr txBox="1">
            <a:spLocks/>
          </p:cNvSpPr>
          <p:nvPr/>
        </p:nvSpPr>
        <p:spPr>
          <a:xfrm>
            <a:off x="3779837" y="609160"/>
            <a:ext cx="3730646" cy="2340000"/>
          </a:xfrm>
          <a:prstGeom prst="rect">
            <a:avLst/>
          </a:prstGeom>
        </p:spPr>
        <p:txBody>
          <a:bodyPr vert="horz" lIns="91440" tIns="45720" rIns="91440" bIns="45720" rtlCol="0">
            <a:noAutofit/>
          </a:bodyPr>
          <a:lst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a:lstStyle>
          <a:p>
            <a:pPr marL="0" indent="0">
              <a:buFont typeface="Arial" panose="020B0604020202020204" pitchFamily="34" charset="0"/>
              <a:buNone/>
            </a:pPr>
            <a:r>
              <a:rPr lang="it-IT" sz="850" dirty="0">
                <a:solidFill>
                  <a:schemeClr val="bg1"/>
                </a:solidFill>
                <a:latin typeface="Gotham" panose="02000804040000020004" pitchFamily="2" charset="0"/>
              </a:rPr>
              <a:t>Paese con minore global </a:t>
            </a:r>
            <a:r>
              <a:rPr lang="it-IT" sz="850" dirty="0" err="1">
                <a:solidFill>
                  <a:schemeClr val="bg1"/>
                </a:solidFill>
                <a:latin typeface="Gotham" panose="02000804040000020004" pitchFamily="2" charset="0"/>
              </a:rPr>
              <a:t>centrality</a:t>
            </a:r>
            <a:r>
              <a:rPr lang="it-IT" sz="850" dirty="0">
                <a:solidFill>
                  <a:schemeClr val="bg1"/>
                </a:solidFill>
                <a:latin typeface="Gotham" panose="02000804040000020004" pitchFamily="2" charset="0"/>
              </a:rPr>
              <a:t> </a:t>
            </a:r>
            <a:r>
              <a:rPr lang="it-IT" sz="850" dirty="0" err="1">
                <a:solidFill>
                  <a:schemeClr val="bg1"/>
                </a:solidFill>
                <a:latin typeface="Gotham" panose="02000804040000020004" pitchFamily="2" charset="0"/>
              </a:rPr>
              <a:t>viral</a:t>
            </a:r>
            <a:r>
              <a:rPr lang="it-IT" sz="850" dirty="0">
                <a:solidFill>
                  <a:schemeClr val="bg1"/>
                </a:solidFill>
                <a:latin typeface="Gotham" panose="02000804040000020004" pitchFamily="2" charset="0"/>
              </a:rPr>
              <a:t>   giorni       min       max</a:t>
            </a:r>
          </a:p>
          <a:p>
            <a:pPr marL="0" indent="0">
              <a:buNone/>
            </a:pPr>
            <a:r>
              <a:rPr lang="it-IT" sz="1000" dirty="0">
                <a:solidFill>
                  <a:srgbClr val="00D95A"/>
                </a:solidFill>
                <a:latin typeface="Gotham" panose="02000804040000020004" pitchFamily="2" charset="0"/>
              </a:rPr>
              <a:t>Nigeria 				      15	        6	        8</a:t>
            </a:r>
          </a:p>
          <a:p>
            <a:pPr marL="0" indent="0">
              <a:buNone/>
            </a:pPr>
            <a:r>
              <a:rPr lang="it-IT" sz="1000" dirty="0">
                <a:solidFill>
                  <a:srgbClr val="00D95A"/>
                </a:solidFill>
                <a:latin typeface="Gotham" panose="02000804040000020004" pitchFamily="2" charset="0"/>
              </a:rPr>
              <a:t>Bielorussia 				      14	        5         7</a:t>
            </a:r>
          </a:p>
          <a:p>
            <a:pPr marL="0" indent="0">
              <a:buNone/>
            </a:pPr>
            <a:r>
              <a:rPr lang="it-IT" sz="1000" dirty="0">
                <a:solidFill>
                  <a:srgbClr val="00D95A"/>
                </a:solidFill>
                <a:latin typeface="Gotham" panose="02000804040000020004" pitchFamily="2" charset="0"/>
              </a:rPr>
              <a:t>Corea del sud 			      10 	        6	        9</a:t>
            </a:r>
          </a:p>
          <a:p>
            <a:pPr marL="0" indent="0">
              <a:buNone/>
            </a:pPr>
            <a:r>
              <a:rPr lang="it-IT" sz="1000" dirty="0">
                <a:solidFill>
                  <a:srgbClr val="00D95A"/>
                </a:solidFill>
                <a:latin typeface="Gotham" panose="02000804040000020004" pitchFamily="2" charset="0"/>
              </a:rPr>
              <a:t>Giappone 		 		      12 	        7	        8</a:t>
            </a:r>
          </a:p>
          <a:p>
            <a:pPr marL="0" indent="0">
              <a:buFont typeface="Arial" panose="020B0604020202020204" pitchFamily="34" charset="0"/>
              <a:buNone/>
            </a:pPr>
            <a:r>
              <a:rPr lang="it-IT" sz="1000" dirty="0">
                <a:solidFill>
                  <a:srgbClr val="00D95A"/>
                </a:solidFill>
                <a:latin typeface="Gotham" panose="02000804040000020004" pitchFamily="2" charset="0"/>
              </a:rPr>
              <a:t>Ucraina 				       9	        6	        8</a:t>
            </a:r>
          </a:p>
          <a:p>
            <a:pPr marL="0" indent="0">
              <a:buFont typeface="Arial" panose="020B0604020202020204" pitchFamily="34" charset="0"/>
              <a:buNone/>
            </a:pPr>
            <a:r>
              <a:rPr lang="it-IT" sz="1000" dirty="0">
                <a:solidFill>
                  <a:srgbClr val="00D95A"/>
                </a:solidFill>
                <a:latin typeface="Gotham" panose="02000804040000020004" pitchFamily="2" charset="0"/>
              </a:rPr>
              <a:t>Taiwan 				       8	        6	        8</a:t>
            </a:r>
          </a:p>
          <a:p>
            <a:pPr marL="0" indent="0">
              <a:buNone/>
            </a:pPr>
            <a:r>
              <a:rPr lang="it-IT" sz="1000" dirty="0">
                <a:solidFill>
                  <a:srgbClr val="00D95A"/>
                </a:solidFill>
                <a:latin typeface="Gotham" panose="02000804040000020004" pitchFamily="2" charset="0"/>
              </a:rPr>
              <a:t>Panama 				       3	        5	        8</a:t>
            </a:r>
          </a:p>
          <a:p>
            <a:pPr marL="0" indent="0">
              <a:buFont typeface="Arial" panose="020B0604020202020204" pitchFamily="34" charset="0"/>
              <a:buNone/>
            </a:pPr>
            <a:r>
              <a:rPr lang="it-IT" sz="1000" dirty="0">
                <a:solidFill>
                  <a:srgbClr val="00D95A"/>
                </a:solidFill>
                <a:latin typeface="Gotham" panose="02000804040000020004" pitchFamily="2" charset="0"/>
              </a:rPr>
              <a:t>Marocco 				       1	        9	        9</a:t>
            </a:r>
          </a:p>
          <a:p>
            <a:pPr marL="0" indent="0">
              <a:buFont typeface="Arial" panose="020B0604020202020204" pitchFamily="34" charset="0"/>
              <a:buNone/>
            </a:pPr>
            <a:r>
              <a:rPr lang="it-IT" sz="1000" dirty="0">
                <a:solidFill>
                  <a:srgbClr val="00D95A"/>
                </a:solidFill>
                <a:latin typeface="Gotham" panose="02000804040000020004" pitchFamily="2" charset="0"/>
              </a:rPr>
              <a:t>Norvegia 				       1	        9	        9</a:t>
            </a:r>
          </a:p>
          <a:p>
            <a:pPr marL="0" indent="0">
              <a:buFont typeface="Arial" panose="020B0604020202020204" pitchFamily="34" charset="0"/>
              <a:buNone/>
            </a:pPr>
            <a:r>
              <a:rPr lang="it-IT" sz="1000" dirty="0">
                <a:solidFill>
                  <a:srgbClr val="00D95A"/>
                </a:solidFill>
                <a:latin typeface="Gotham" panose="02000804040000020004" pitchFamily="2" charset="0"/>
              </a:rPr>
              <a:t>Svezia 				       1	        9	        9</a:t>
            </a:r>
          </a:p>
          <a:p>
            <a:pPr marL="0" indent="0">
              <a:buFont typeface="Arial" panose="020B0604020202020204" pitchFamily="34" charset="0"/>
              <a:buNone/>
            </a:pPr>
            <a:r>
              <a:rPr lang="it-IT" sz="1000" dirty="0">
                <a:solidFill>
                  <a:srgbClr val="00D95A"/>
                </a:solidFill>
                <a:latin typeface="Gotham" panose="02000804040000020004" pitchFamily="2" charset="0"/>
              </a:rPr>
              <a:t>Venezuela 				       1	        8	        8</a:t>
            </a:r>
          </a:p>
          <a:p>
            <a:pPr marL="0" indent="0">
              <a:buFont typeface="Arial" panose="020B0604020202020204" pitchFamily="34" charset="0"/>
              <a:buNone/>
            </a:pPr>
            <a:r>
              <a:rPr lang="it-IT" sz="800" dirty="0">
                <a:solidFill>
                  <a:srgbClr val="00D95A"/>
                </a:solidFill>
                <a:latin typeface="Gotham" panose="02000804040000020004" pitchFamily="2" charset="0"/>
              </a:rPr>
              <a:t>					</a:t>
            </a:r>
          </a:p>
        </p:txBody>
      </p:sp>
      <p:pic>
        <p:nvPicPr>
          <p:cNvPr id="6" name="Immagine 5">
            <a:extLst>
              <a:ext uri="{FF2B5EF4-FFF2-40B4-BE49-F238E27FC236}">
                <a16:creationId xmlns:a16="http://schemas.microsoft.com/office/drawing/2014/main" id="{A00C3376-5821-5859-52F9-CFC499A43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55124">
            <a:off x="-180859" y="2831126"/>
            <a:ext cx="641882" cy="641882"/>
          </a:xfrm>
          <a:prstGeom prst="rect">
            <a:avLst/>
          </a:prstGeom>
        </p:spPr>
      </p:pic>
      <p:pic>
        <p:nvPicPr>
          <p:cNvPr id="12" name="Immagine 11">
            <a:extLst>
              <a:ext uri="{FF2B5EF4-FFF2-40B4-BE49-F238E27FC236}">
                <a16:creationId xmlns:a16="http://schemas.microsoft.com/office/drawing/2014/main" id="{A3DC910C-2887-6232-83CD-939746371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034794">
            <a:off x="7284735" y="2979473"/>
            <a:ext cx="360547" cy="360547"/>
          </a:xfrm>
          <a:prstGeom prst="rect">
            <a:avLst/>
          </a:prstGeom>
        </p:spPr>
      </p:pic>
    </p:spTree>
    <p:extLst>
      <p:ext uri="{BB962C8B-B14F-4D97-AF65-F5344CB8AC3E}">
        <p14:creationId xmlns:p14="http://schemas.microsoft.com/office/powerpoint/2010/main" val="4293279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82FA9CE-0886-77A5-E803-FFD70EAA6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114" y="261610"/>
            <a:ext cx="6955084" cy="2978478"/>
          </a:xfrm>
          <a:prstGeom prst="rect">
            <a:avLst/>
          </a:prstGeom>
        </p:spPr>
      </p:pic>
      <p:sp>
        <p:nvSpPr>
          <p:cNvPr id="4" name="CasellaDiTesto 3">
            <a:extLst>
              <a:ext uri="{FF2B5EF4-FFF2-40B4-BE49-F238E27FC236}">
                <a16:creationId xmlns:a16="http://schemas.microsoft.com/office/drawing/2014/main" id="{1FF26C94-74AB-C15D-1FF8-9FBAFF0D306F}"/>
              </a:ext>
            </a:extLst>
          </p:cNvPr>
          <p:cNvSpPr txBox="1"/>
          <p:nvPr/>
        </p:nvSpPr>
        <p:spPr>
          <a:xfrm>
            <a:off x="2164396" y="0"/>
            <a:ext cx="3230881" cy="261610"/>
          </a:xfrm>
          <a:prstGeom prst="rect">
            <a:avLst/>
          </a:prstGeom>
          <a:noFill/>
        </p:spPr>
        <p:txBody>
          <a:bodyPr wrap="square" rtlCol="0">
            <a:spAutoFit/>
          </a:bodyPr>
          <a:lstStyle/>
          <a:p>
            <a:pPr algn="ctr"/>
            <a:r>
              <a:rPr lang="it-IT" sz="1100" dirty="0">
                <a:solidFill>
                  <a:schemeClr val="bg1"/>
                </a:solidFill>
                <a:latin typeface="Gotham" panose="02000804040000020004" pitchFamily="2" charset="0"/>
              </a:rPr>
              <a:t>Community </a:t>
            </a:r>
            <a:r>
              <a:rPr lang="it-IT" sz="1100" dirty="0" err="1">
                <a:solidFill>
                  <a:schemeClr val="bg1"/>
                </a:solidFill>
                <a:latin typeface="Gotham" panose="02000804040000020004" pitchFamily="2" charset="0"/>
              </a:rPr>
              <a:t>detection</a:t>
            </a:r>
            <a:r>
              <a:rPr lang="it-IT" sz="1100" dirty="0">
                <a:solidFill>
                  <a:schemeClr val="bg1"/>
                </a:solidFill>
                <a:latin typeface="Gotham" panose="02000804040000020004" pitchFamily="2" charset="0"/>
              </a:rPr>
              <a:t> top (</a:t>
            </a:r>
            <a:r>
              <a:rPr lang="it-IT" sz="1100" dirty="0" err="1">
                <a:solidFill>
                  <a:schemeClr val="bg1"/>
                </a:solidFill>
                <a:latin typeface="Gotham" panose="02000804040000020004" pitchFamily="2" charset="0"/>
              </a:rPr>
              <a:t>Louvain</a:t>
            </a:r>
            <a:r>
              <a:rPr lang="it-IT" sz="1100" dirty="0">
                <a:solidFill>
                  <a:schemeClr val="bg1"/>
                </a:solidFill>
                <a:latin typeface="Gotham" panose="02000804040000020004" pitchFamily="2" charset="0"/>
              </a:rPr>
              <a:t>)</a:t>
            </a:r>
          </a:p>
        </p:txBody>
      </p:sp>
      <p:sp>
        <p:nvSpPr>
          <p:cNvPr id="5" name="CasellaDiTesto 4">
            <a:extLst>
              <a:ext uri="{FF2B5EF4-FFF2-40B4-BE49-F238E27FC236}">
                <a16:creationId xmlns:a16="http://schemas.microsoft.com/office/drawing/2014/main" id="{19DE0D05-4962-E577-7002-476B688E3859}"/>
              </a:ext>
            </a:extLst>
          </p:cNvPr>
          <p:cNvSpPr txBox="1"/>
          <p:nvPr/>
        </p:nvSpPr>
        <p:spPr>
          <a:xfrm>
            <a:off x="0" y="2039759"/>
            <a:ext cx="1056968" cy="1200329"/>
          </a:xfrm>
          <a:prstGeom prst="rect">
            <a:avLst/>
          </a:prstGeom>
          <a:noFill/>
        </p:spPr>
        <p:txBody>
          <a:bodyPr wrap="square" rtlCol="0">
            <a:spAutoFit/>
          </a:bodyPr>
          <a:lstStyle/>
          <a:p>
            <a:r>
              <a:rPr lang="it-IT" dirty="0">
                <a:solidFill>
                  <a:srgbClr val="D17DCC"/>
                </a:solidFill>
                <a:latin typeface="Gotham" panose="02000804040000020004" pitchFamily="2" charset="0"/>
              </a:rPr>
              <a:t>47.22%</a:t>
            </a:r>
          </a:p>
          <a:p>
            <a:r>
              <a:rPr lang="it-IT" dirty="0">
                <a:solidFill>
                  <a:srgbClr val="6AAD31"/>
                </a:solidFill>
                <a:latin typeface="Gotham" panose="02000804040000020004" pitchFamily="2" charset="0"/>
              </a:rPr>
              <a:t>25%</a:t>
            </a:r>
          </a:p>
          <a:p>
            <a:r>
              <a:rPr lang="it-IT" dirty="0">
                <a:solidFill>
                  <a:srgbClr val="FD743F"/>
                </a:solidFill>
                <a:latin typeface="Gotham" panose="02000804040000020004" pitchFamily="2" charset="0"/>
              </a:rPr>
              <a:t>13,89%</a:t>
            </a:r>
          </a:p>
          <a:p>
            <a:r>
              <a:rPr lang="it-IT" dirty="0">
                <a:solidFill>
                  <a:srgbClr val="00B7D9"/>
                </a:solidFill>
                <a:latin typeface="Gotham" panose="02000804040000020004" pitchFamily="2" charset="0"/>
              </a:rPr>
              <a:t>13,89%</a:t>
            </a:r>
          </a:p>
        </p:txBody>
      </p:sp>
    </p:spTree>
    <p:extLst>
      <p:ext uri="{BB962C8B-B14F-4D97-AF65-F5344CB8AC3E}">
        <p14:creationId xmlns:p14="http://schemas.microsoft.com/office/powerpoint/2010/main" val="72430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6E521E5-2F5C-AD66-55EC-49DD27D8C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36" y="261610"/>
            <a:ext cx="6939023" cy="2973868"/>
          </a:xfrm>
          <a:prstGeom prst="rect">
            <a:avLst/>
          </a:prstGeom>
        </p:spPr>
      </p:pic>
      <p:sp>
        <p:nvSpPr>
          <p:cNvPr id="4" name="CasellaDiTesto 3">
            <a:extLst>
              <a:ext uri="{FF2B5EF4-FFF2-40B4-BE49-F238E27FC236}">
                <a16:creationId xmlns:a16="http://schemas.microsoft.com/office/drawing/2014/main" id="{3E228F37-E980-F04E-0F0B-B305FABAD6EB}"/>
              </a:ext>
            </a:extLst>
          </p:cNvPr>
          <p:cNvSpPr txBox="1"/>
          <p:nvPr/>
        </p:nvSpPr>
        <p:spPr>
          <a:xfrm>
            <a:off x="2323548" y="-4610"/>
            <a:ext cx="2912577" cy="261610"/>
          </a:xfrm>
          <a:prstGeom prst="rect">
            <a:avLst/>
          </a:prstGeom>
          <a:noFill/>
        </p:spPr>
        <p:txBody>
          <a:bodyPr wrap="square" rtlCol="0">
            <a:spAutoFit/>
          </a:bodyPr>
          <a:lstStyle/>
          <a:p>
            <a:pPr algn="ctr"/>
            <a:r>
              <a:rPr lang="it-IT" sz="1100" dirty="0">
                <a:solidFill>
                  <a:schemeClr val="bg1"/>
                </a:solidFill>
                <a:latin typeface="Gotham" panose="02000804040000020004" pitchFamily="2" charset="0"/>
              </a:rPr>
              <a:t>Community </a:t>
            </a:r>
            <a:r>
              <a:rPr lang="it-IT" sz="1100" dirty="0" err="1">
                <a:solidFill>
                  <a:schemeClr val="bg1"/>
                </a:solidFill>
                <a:latin typeface="Gotham" panose="02000804040000020004" pitchFamily="2" charset="0"/>
              </a:rPr>
              <a:t>detection</a:t>
            </a:r>
            <a:r>
              <a:rPr lang="it-IT" sz="1100" dirty="0">
                <a:solidFill>
                  <a:schemeClr val="bg1"/>
                </a:solidFill>
                <a:latin typeface="Gotham" panose="02000804040000020004" pitchFamily="2" charset="0"/>
              </a:rPr>
              <a:t> </a:t>
            </a:r>
            <a:r>
              <a:rPr lang="it-IT" sz="1100" dirty="0" err="1">
                <a:solidFill>
                  <a:schemeClr val="bg1"/>
                </a:solidFill>
                <a:latin typeface="Gotham" panose="02000804040000020004" pitchFamily="2" charset="0"/>
              </a:rPr>
              <a:t>viral</a:t>
            </a:r>
            <a:r>
              <a:rPr lang="it-IT" sz="1100" dirty="0">
                <a:solidFill>
                  <a:schemeClr val="bg1"/>
                </a:solidFill>
                <a:latin typeface="Gotham" panose="02000804040000020004" pitchFamily="2" charset="0"/>
              </a:rPr>
              <a:t> (</a:t>
            </a:r>
            <a:r>
              <a:rPr lang="it-IT" sz="1100" dirty="0" err="1">
                <a:solidFill>
                  <a:schemeClr val="bg1"/>
                </a:solidFill>
                <a:latin typeface="Gotham" panose="02000804040000020004" pitchFamily="2" charset="0"/>
              </a:rPr>
              <a:t>Louvain</a:t>
            </a:r>
            <a:r>
              <a:rPr lang="it-IT" sz="1100" dirty="0">
                <a:solidFill>
                  <a:schemeClr val="bg1"/>
                </a:solidFill>
                <a:latin typeface="Gotham" panose="02000804040000020004" pitchFamily="2" charset="0"/>
              </a:rPr>
              <a:t>)</a:t>
            </a:r>
          </a:p>
        </p:txBody>
      </p:sp>
      <p:sp>
        <p:nvSpPr>
          <p:cNvPr id="5" name="CasellaDiTesto 4">
            <a:extLst>
              <a:ext uri="{FF2B5EF4-FFF2-40B4-BE49-F238E27FC236}">
                <a16:creationId xmlns:a16="http://schemas.microsoft.com/office/drawing/2014/main" id="{597B8963-4497-D155-7950-05262050399E}"/>
              </a:ext>
            </a:extLst>
          </p:cNvPr>
          <p:cNvSpPr txBox="1"/>
          <p:nvPr/>
        </p:nvSpPr>
        <p:spPr>
          <a:xfrm>
            <a:off x="0" y="2039759"/>
            <a:ext cx="1056968" cy="1200329"/>
          </a:xfrm>
          <a:prstGeom prst="rect">
            <a:avLst/>
          </a:prstGeom>
          <a:noFill/>
        </p:spPr>
        <p:txBody>
          <a:bodyPr wrap="square" rtlCol="0">
            <a:spAutoFit/>
          </a:bodyPr>
          <a:lstStyle/>
          <a:p>
            <a:r>
              <a:rPr lang="it-IT" dirty="0">
                <a:solidFill>
                  <a:srgbClr val="D37BCF"/>
                </a:solidFill>
                <a:latin typeface="Gotham" panose="02000804040000020004" pitchFamily="2" charset="0"/>
              </a:rPr>
              <a:t>38,89%</a:t>
            </a:r>
          </a:p>
          <a:p>
            <a:r>
              <a:rPr lang="it-IT" dirty="0">
                <a:solidFill>
                  <a:srgbClr val="6CAF3B"/>
                </a:solidFill>
                <a:latin typeface="Gotham" panose="02000804040000020004" pitchFamily="2" charset="0"/>
              </a:rPr>
              <a:t>26,39%</a:t>
            </a:r>
          </a:p>
          <a:p>
            <a:r>
              <a:rPr lang="it-IT" dirty="0">
                <a:solidFill>
                  <a:srgbClr val="FF733F"/>
                </a:solidFill>
                <a:latin typeface="Gotham" panose="02000804040000020004" pitchFamily="2" charset="0"/>
              </a:rPr>
              <a:t>25%</a:t>
            </a:r>
          </a:p>
          <a:p>
            <a:r>
              <a:rPr lang="it-IT" dirty="0">
                <a:solidFill>
                  <a:srgbClr val="00B7D9"/>
                </a:solidFill>
                <a:latin typeface="Gotham" panose="02000804040000020004" pitchFamily="2" charset="0"/>
              </a:rPr>
              <a:t>9,72%</a:t>
            </a:r>
          </a:p>
        </p:txBody>
      </p:sp>
    </p:spTree>
    <p:extLst>
      <p:ext uri="{BB962C8B-B14F-4D97-AF65-F5344CB8AC3E}">
        <p14:creationId xmlns:p14="http://schemas.microsoft.com/office/powerpoint/2010/main" val="28171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DF1CDE4-8E82-4AC3-5D88-5CAC147C0848}"/>
              </a:ext>
            </a:extLst>
          </p:cNvPr>
          <p:cNvSpPr txBox="1"/>
          <p:nvPr/>
        </p:nvSpPr>
        <p:spPr>
          <a:xfrm>
            <a:off x="1279985" y="0"/>
            <a:ext cx="4999703" cy="338554"/>
          </a:xfrm>
          <a:prstGeom prst="rect">
            <a:avLst/>
          </a:prstGeom>
          <a:noFill/>
        </p:spPr>
        <p:txBody>
          <a:bodyPr wrap="square" rtlCol="0">
            <a:spAutoFit/>
          </a:bodyPr>
          <a:lstStyle/>
          <a:p>
            <a:pPr algn="ctr"/>
            <a:r>
              <a:rPr lang="it-IT" sz="1600" dirty="0">
                <a:solidFill>
                  <a:schemeClr val="bg1"/>
                </a:solidFill>
                <a:latin typeface="Gotham" panose="02000804040000020004" pitchFamily="2" charset="0"/>
              </a:rPr>
              <a:t>Machine learning (Regressione logistica) </a:t>
            </a:r>
          </a:p>
        </p:txBody>
      </p:sp>
      <p:sp>
        <p:nvSpPr>
          <p:cNvPr id="3" name="CasellaDiTesto 2">
            <a:extLst>
              <a:ext uri="{FF2B5EF4-FFF2-40B4-BE49-F238E27FC236}">
                <a16:creationId xmlns:a16="http://schemas.microsoft.com/office/drawing/2014/main" id="{4DC18979-C3CD-87CD-64E8-F20AF36EB237}"/>
              </a:ext>
            </a:extLst>
          </p:cNvPr>
          <p:cNvSpPr txBox="1"/>
          <p:nvPr/>
        </p:nvSpPr>
        <p:spPr>
          <a:xfrm>
            <a:off x="254970" y="575042"/>
            <a:ext cx="7049729" cy="2554545"/>
          </a:xfrm>
          <a:prstGeom prst="rect">
            <a:avLst/>
          </a:prstGeom>
          <a:noFill/>
        </p:spPr>
        <p:txBody>
          <a:bodyPr wrap="square" rtlCol="0">
            <a:spAutoFit/>
          </a:bodyPr>
          <a:lstStyle/>
          <a:p>
            <a:r>
              <a:rPr lang="it-IT" sz="800" dirty="0">
                <a:solidFill>
                  <a:schemeClr val="bg1"/>
                </a:solidFill>
                <a:latin typeface="Gotham" panose="02000804040000020004" pitchFamily="2" charset="0"/>
              </a:rPr>
              <a:t>Generi:</a:t>
            </a:r>
            <a:r>
              <a:rPr lang="it-IT" sz="800" dirty="0">
                <a:solidFill>
                  <a:srgbClr val="00D95A"/>
                </a:solidFill>
                <a:latin typeface="Gotham" panose="02000804040000020004" pitchFamily="2" charset="0"/>
              </a:rPr>
              <a:t> una lista di generi non del brano ma bensì dell’artista che li produce</a:t>
            </a:r>
          </a:p>
          <a:p>
            <a:endParaRPr lang="it-IT" sz="800" dirty="0">
              <a:solidFill>
                <a:srgbClr val="00D95A"/>
              </a:solidFill>
              <a:latin typeface="Gotham" panose="02000804040000020004" pitchFamily="2" charset="0"/>
            </a:endParaRPr>
          </a:p>
          <a:p>
            <a:r>
              <a:rPr lang="it-IT" sz="800" dirty="0" err="1">
                <a:solidFill>
                  <a:schemeClr val="bg1"/>
                </a:solidFill>
                <a:latin typeface="Gotham" panose="02000804040000020004" pitchFamily="2" charset="0"/>
              </a:rPr>
              <a:t>Danceability</a:t>
            </a:r>
            <a:r>
              <a:rPr lang="it-IT" sz="800" dirty="0">
                <a:solidFill>
                  <a:schemeClr val="bg1"/>
                </a:solidFill>
                <a:latin typeface="Gotham" panose="02000804040000020004" pitchFamily="2" charset="0"/>
              </a:rPr>
              <a:t>:</a:t>
            </a:r>
            <a:r>
              <a:rPr lang="it-IT" sz="800" dirty="0">
                <a:solidFill>
                  <a:srgbClr val="00D95A"/>
                </a:solidFill>
                <a:latin typeface="Gotham" panose="02000804040000020004" pitchFamily="2" charset="0"/>
              </a:rPr>
              <a:t> descrive quanto un brano sia adatto per ballare in base a una combinazione di elementi musicali tra cui tempo, stabilità del ritmo, forza del ritmo e regolarità generale. Un valore di 0.0 è meno ballabile e 1.0 è più ballabile</a:t>
            </a:r>
          </a:p>
          <a:p>
            <a:endParaRPr lang="it-IT" sz="800" dirty="0">
              <a:solidFill>
                <a:srgbClr val="00D95A"/>
              </a:solidFill>
              <a:latin typeface="Gotham" panose="02000804040000020004" pitchFamily="2" charset="0"/>
            </a:endParaRPr>
          </a:p>
          <a:p>
            <a:r>
              <a:rPr lang="it-IT" sz="800" dirty="0">
                <a:solidFill>
                  <a:schemeClr val="bg1"/>
                </a:solidFill>
                <a:latin typeface="Gotham" panose="02000804040000020004" pitchFamily="2" charset="0"/>
              </a:rPr>
              <a:t>Energy:</a:t>
            </a:r>
            <a:r>
              <a:rPr lang="it-IT" sz="800" dirty="0">
                <a:solidFill>
                  <a:srgbClr val="00D95A"/>
                </a:solidFill>
                <a:latin typeface="Gotham" panose="02000804040000020004" pitchFamily="2" charset="0"/>
              </a:rPr>
              <a:t> va da 0.0 a 1.0 e rappresenta una misura percettiva di intensità e attività. In genere, le tracce energiche sono veloci, rumorose</a:t>
            </a:r>
          </a:p>
          <a:p>
            <a:endParaRPr lang="it-IT" sz="800" dirty="0">
              <a:solidFill>
                <a:srgbClr val="00D95A"/>
              </a:solidFill>
              <a:latin typeface="Gotham" panose="02000804040000020004" pitchFamily="2" charset="0"/>
            </a:endParaRPr>
          </a:p>
          <a:p>
            <a:r>
              <a:rPr lang="it-IT" sz="800" dirty="0" err="1">
                <a:solidFill>
                  <a:schemeClr val="bg1"/>
                </a:solidFill>
                <a:latin typeface="Gotham" panose="02000804040000020004" pitchFamily="2" charset="0"/>
              </a:rPr>
              <a:t>Speechiness</a:t>
            </a:r>
            <a:r>
              <a:rPr lang="it-IT" sz="800" dirty="0">
                <a:solidFill>
                  <a:schemeClr val="bg1"/>
                </a:solidFill>
                <a:latin typeface="Gotham" panose="02000804040000020004" pitchFamily="2" charset="0"/>
              </a:rPr>
              <a:t>:</a:t>
            </a:r>
            <a:r>
              <a:rPr lang="it-IT" sz="800" dirty="0">
                <a:solidFill>
                  <a:srgbClr val="00D95A"/>
                </a:solidFill>
                <a:latin typeface="Gotham" panose="02000804040000020004" pitchFamily="2" charset="0"/>
              </a:rPr>
              <a:t> rileva la presenza di parole pronunciate in una traccia. Più la registrazione è esclusivamente simile al parlato (es. talk show, audiolibri, poesie), più il valore dell'attributo si avvicina a 1.0</a:t>
            </a:r>
          </a:p>
          <a:p>
            <a:br>
              <a:rPr lang="it-IT" sz="800" dirty="0">
                <a:solidFill>
                  <a:srgbClr val="00D95A"/>
                </a:solidFill>
                <a:latin typeface="Gotham" panose="02000804040000020004" pitchFamily="2" charset="0"/>
              </a:rPr>
            </a:br>
            <a:r>
              <a:rPr lang="it-IT" sz="800" dirty="0" err="1">
                <a:solidFill>
                  <a:schemeClr val="bg1"/>
                </a:solidFill>
                <a:latin typeface="Gotham" panose="02000804040000020004" pitchFamily="2" charset="0"/>
              </a:rPr>
              <a:t>Acousticness</a:t>
            </a:r>
            <a:r>
              <a:rPr lang="it-IT" sz="800" dirty="0">
                <a:solidFill>
                  <a:schemeClr val="bg1"/>
                </a:solidFill>
                <a:latin typeface="Gotham" panose="02000804040000020004" pitchFamily="2" charset="0"/>
              </a:rPr>
              <a:t>:</a:t>
            </a:r>
            <a:r>
              <a:rPr lang="it-IT" sz="800" dirty="0">
                <a:solidFill>
                  <a:srgbClr val="00D95A"/>
                </a:solidFill>
                <a:latin typeface="Gotham" panose="02000804040000020004" pitchFamily="2" charset="0"/>
              </a:rPr>
              <a:t> Una misura da 0.0 a 1.0 di quanto la traccia si acustica</a:t>
            </a:r>
          </a:p>
          <a:p>
            <a:endParaRPr lang="it-IT" sz="800" dirty="0">
              <a:solidFill>
                <a:srgbClr val="00D95A"/>
              </a:solidFill>
              <a:latin typeface="Gotham" panose="02000804040000020004" pitchFamily="2" charset="0"/>
            </a:endParaRPr>
          </a:p>
          <a:p>
            <a:r>
              <a:rPr lang="it-IT" sz="800" dirty="0" err="1">
                <a:solidFill>
                  <a:schemeClr val="bg1"/>
                </a:solidFill>
                <a:latin typeface="Gotham" panose="02000804040000020004" pitchFamily="2" charset="0"/>
              </a:rPr>
              <a:t>Instrumentalness</a:t>
            </a:r>
            <a:r>
              <a:rPr lang="it-IT" sz="800" dirty="0">
                <a:solidFill>
                  <a:schemeClr val="bg1"/>
                </a:solidFill>
                <a:latin typeface="Gotham" panose="02000804040000020004" pitchFamily="2" charset="0"/>
              </a:rPr>
              <a:t>:</a:t>
            </a:r>
            <a:r>
              <a:rPr lang="it-IT" sz="800" dirty="0">
                <a:solidFill>
                  <a:srgbClr val="00D95A"/>
                </a:solidFill>
                <a:latin typeface="Gotham" panose="02000804040000020004" pitchFamily="2" charset="0"/>
              </a:rPr>
              <a:t> ci dice se una traccia non contiene voci. Più il valore della strumentalità è vicino a 1.0, maggiore è la probabilità che la traccia non contenga contenuto vocale</a:t>
            </a:r>
          </a:p>
          <a:p>
            <a:endParaRPr lang="it-IT" sz="800" dirty="0">
              <a:solidFill>
                <a:srgbClr val="00D95A"/>
              </a:solidFill>
              <a:latin typeface="Gotham" panose="02000804040000020004" pitchFamily="2" charset="0"/>
            </a:endParaRPr>
          </a:p>
          <a:p>
            <a:r>
              <a:rPr lang="it-IT" sz="800" dirty="0">
                <a:solidFill>
                  <a:schemeClr val="bg1"/>
                </a:solidFill>
                <a:latin typeface="Gotham" panose="02000804040000020004" pitchFamily="2" charset="0"/>
              </a:rPr>
              <a:t>Valence:</a:t>
            </a:r>
            <a:r>
              <a:rPr lang="it-IT" sz="800" dirty="0">
                <a:solidFill>
                  <a:srgbClr val="00D95A"/>
                </a:solidFill>
                <a:latin typeface="Gotham" panose="02000804040000020004" pitchFamily="2" charset="0"/>
              </a:rPr>
              <a:t> va da 0.0 a 1.0 e descrive la positività musicale veicolata da un brano, i brani con valenza alta suonano più positivi (es. allegro, euforico), mentre i brani con valenza bassa hanno un suono più negativo (es. triste, depresso, arrabbiato)</a:t>
            </a:r>
          </a:p>
          <a:p>
            <a:endParaRPr lang="it-IT" sz="800" dirty="0">
              <a:solidFill>
                <a:srgbClr val="00D95A"/>
              </a:solidFill>
              <a:latin typeface="Gotham" panose="02000804040000020004" pitchFamily="2" charset="0"/>
            </a:endParaRPr>
          </a:p>
          <a:p>
            <a:r>
              <a:rPr lang="it-IT" sz="800" dirty="0">
                <a:solidFill>
                  <a:schemeClr val="bg1"/>
                </a:solidFill>
                <a:latin typeface="Gotham" panose="02000804040000020004" pitchFamily="2" charset="0"/>
              </a:rPr>
              <a:t>Tempo:</a:t>
            </a:r>
            <a:r>
              <a:rPr lang="it-IT" sz="800" dirty="0">
                <a:solidFill>
                  <a:srgbClr val="00D95A"/>
                </a:solidFill>
                <a:latin typeface="Gotham" panose="02000804040000020004" pitchFamily="2" charset="0"/>
              </a:rPr>
              <a:t> tempo in bpm del brano</a:t>
            </a:r>
          </a:p>
        </p:txBody>
      </p:sp>
      <p:sp>
        <p:nvSpPr>
          <p:cNvPr id="6" name="CasellaDiTesto 5">
            <a:extLst>
              <a:ext uri="{FF2B5EF4-FFF2-40B4-BE49-F238E27FC236}">
                <a16:creationId xmlns:a16="http://schemas.microsoft.com/office/drawing/2014/main" id="{312083D0-AEB4-7E25-E059-01208926AAE0}"/>
              </a:ext>
            </a:extLst>
          </p:cNvPr>
          <p:cNvSpPr txBox="1"/>
          <p:nvPr/>
        </p:nvSpPr>
        <p:spPr>
          <a:xfrm>
            <a:off x="419746" y="338554"/>
            <a:ext cx="6720179" cy="276999"/>
          </a:xfrm>
          <a:prstGeom prst="rect">
            <a:avLst/>
          </a:prstGeom>
          <a:noFill/>
        </p:spPr>
        <p:txBody>
          <a:bodyPr wrap="square" rtlCol="0">
            <a:spAutoFit/>
          </a:bodyPr>
          <a:lstStyle/>
          <a:p>
            <a:pPr algn="ctr"/>
            <a:r>
              <a:rPr lang="it-IT" sz="1200" dirty="0">
                <a:solidFill>
                  <a:schemeClr val="bg1"/>
                </a:solidFill>
                <a:latin typeface="Gotham" panose="02000804040000020004" pitchFamily="2" charset="0"/>
              </a:rPr>
              <a:t>ecco le features che compongono il training set</a:t>
            </a:r>
          </a:p>
        </p:txBody>
      </p:sp>
      <p:sp>
        <p:nvSpPr>
          <p:cNvPr id="7" name="CasellaDiTesto 6">
            <a:extLst>
              <a:ext uri="{FF2B5EF4-FFF2-40B4-BE49-F238E27FC236}">
                <a16:creationId xmlns:a16="http://schemas.microsoft.com/office/drawing/2014/main" id="{E12C63DF-581A-B0DA-6B72-9CA7EC2F20BF}"/>
              </a:ext>
            </a:extLst>
          </p:cNvPr>
          <p:cNvSpPr txBox="1"/>
          <p:nvPr/>
        </p:nvSpPr>
        <p:spPr>
          <a:xfrm>
            <a:off x="6432014" y="2729338"/>
            <a:ext cx="1415821" cy="507831"/>
          </a:xfrm>
          <a:prstGeom prst="rect">
            <a:avLst/>
          </a:prstGeom>
          <a:noFill/>
          <a:ln w="12700">
            <a:noFill/>
          </a:ln>
        </p:spPr>
        <p:txBody>
          <a:bodyPr wrap="square" rtlCol="0">
            <a:spAutoFit/>
          </a:bodyPr>
          <a:lstStyle/>
          <a:p>
            <a:r>
              <a:rPr lang="it-IT" sz="900" dirty="0">
                <a:solidFill>
                  <a:schemeClr val="bg1"/>
                </a:solidFill>
                <a:latin typeface="Gotham" panose="02000804040000020004" pitchFamily="2" charset="0"/>
              </a:rPr>
              <a:t>Le etichette corrispondono ai nomi dei paesi</a:t>
            </a:r>
          </a:p>
        </p:txBody>
      </p:sp>
      <p:cxnSp>
        <p:nvCxnSpPr>
          <p:cNvPr id="9" name="Connettore diritto 8">
            <a:extLst>
              <a:ext uri="{FF2B5EF4-FFF2-40B4-BE49-F238E27FC236}">
                <a16:creationId xmlns:a16="http://schemas.microsoft.com/office/drawing/2014/main" id="{AC23986A-7388-F121-475B-A20A22A938F3}"/>
              </a:ext>
            </a:extLst>
          </p:cNvPr>
          <p:cNvCxnSpPr/>
          <p:nvPr/>
        </p:nvCxnSpPr>
        <p:spPr>
          <a:xfrm flipV="1">
            <a:off x="6447600" y="2739600"/>
            <a:ext cx="0" cy="50267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6BBB6D95-313C-E07B-779C-0948A5D5833B}"/>
              </a:ext>
            </a:extLst>
          </p:cNvPr>
          <p:cNvCxnSpPr/>
          <p:nvPr/>
        </p:nvCxnSpPr>
        <p:spPr>
          <a:xfrm>
            <a:off x="6444000" y="2743200"/>
            <a:ext cx="111836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5A39CF25-7DF8-5489-40F0-9DC0BA461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551391">
            <a:off x="6860928" y="-244473"/>
            <a:ext cx="873889" cy="873889"/>
          </a:xfrm>
          <a:prstGeom prst="rect">
            <a:avLst/>
          </a:prstGeom>
        </p:spPr>
      </p:pic>
      <p:pic>
        <p:nvPicPr>
          <p:cNvPr id="14" name="Immagine 13">
            <a:extLst>
              <a:ext uri="{FF2B5EF4-FFF2-40B4-BE49-F238E27FC236}">
                <a16:creationId xmlns:a16="http://schemas.microsoft.com/office/drawing/2014/main" id="{8FE5E6C6-88E6-290E-1B32-8E3312027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213745">
            <a:off x="-195091" y="-204189"/>
            <a:ext cx="719723" cy="719723"/>
          </a:xfrm>
          <a:prstGeom prst="rect">
            <a:avLst/>
          </a:prstGeom>
        </p:spPr>
      </p:pic>
    </p:spTree>
    <p:extLst>
      <p:ext uri="{BB962C8B-B14F-4D97-AF65-F5344CB8AC3E}">
        <p14:creationId xmlns:p14="http://schemas.microsoft.com/office/powerpoint/2010/main" val="766101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7AE25-6547-73A7-332D-E7EFD04D6D53}"/>
              </a:ext>
            </a:extLst>
          </p:cNvPr>
          <p:cNvSpPr>
            <a:spLocks noGrp="1"/>
          </p:cNvSpPr>
          <p:nvPr>
            <p:ph type="title"/>
          </p:nvPr>
        </p:nvSpPr>
        <p:spPr>
          <a:xfrm>
            <a:off x="3174493" y="94938"/>
            <a:ext cx="1210687" cy="226821"/>
          </a:xfrm>
        </p:spPr>
        <p:txBody>
          <a:bodyPr>
            <a:normAutofit fontScale="90000"/>
          </a:bodyPr>
          <a:lstStyle/>
          <a:p>
            <a:pPr algn="ctr"/>
            <a:r>
              <a:rPr lang="it-IT" sz="1800" dirty="0">
                <a:solidFill>
                  <a:schemeClr val="bg1"/>
                </a:solidFill>
                <a:latin typeface="Gotham" panose="02000804040000020004" pitchFamily="2" charset="0"/>
              </a:rPr>
              <a:t>Risultati</a:t>
            </a:r>
          </a:p>
        </p:txBody>
      </p:sp>
      <p:sp>
        <p:nvSpPr>
          <p:cNvPr id="4" name="CasellaDiTesto 3">
            <a:extLst>
              <a:ext uri="{FF2B5EF4-FFF2-40B4-BE49-F238E27FC236}">
                <a16:creationId xmlns:a16="http://schemas.microsoft.com/office/drawing/2014/main" id="{9513EFD7-C9FF-5DFE-457F-C6A9AB72FDFD}"/>
              </a:ext>
            </a:extLst>
          </p:cNvPr>
          <p:cNvSpPr txBox="1"/>
          <p:nvPr/>
        </p:nvSpPr>
        <p:spPr>
          <a:xfrm>
            <a:off x="944959" y="319427"/>
            <a:ext cx="2783711" cy="2308324"/>
          </a:xfrm>
          <a:prstGeom prst="rect">
            <a:avLst/>
          </a:prstGeom>
          <a:noFill/>
        </p:spPr>
        <p:txBody>
          <a:bodyPr wrap="square" rtlCol="0">
            <a:spAutoFit/>
          </a:bodyPr>
          <a:lstStyle/>
          <a:p>
            <a:r>
              <a:rPr lang="it-IT" sz="1200" dirty="0">
                <a:solidFill>
                  <a:schemeClr val="bg1"/>
                </a:solidFill>
                <a:latin typeface="Gotham" panose="02000804040000020004" pitchFamily="2" charset="0"/>
              </a:rPr>
              <a:t>Paesi con la maggiore precisione</a:t>
            </a:r>
          </a:p>
          <a:p>
            <a:r>
              <a:rPr lang="it-IT" sz="1200" dirty="0">
                <a:solidFill>
                  <a:schemeClr val="bg1"/>
                </a:solidFill>
                <a:latin typeface="Gotham" panose="02000804040000020004" pitchFamily="2" charset="0"/>
              </a:rPr>
              <a:t>Paese</a:t>
            </a:r>
            <a:r>
              <a:rPr lang="it-IT" sz="1200" dirty="0">
                <a:solidFill>
                  <a:srgbClr val="00D95A"/>
                </a:solidFill>
                <a:latin typeface="Gotham" panose="02000804040000020004" pitchFamily="2" charset="0"/>
              </a:rPr>
              <a:t>			</a:t>
            </a:r>
            <a:r>
              <a:rPr lang="it-IT" sz="1200" dirty="0">
                <a:solidFill>
                  <a:schemeClr val="bg1"/>
                </a:solidFill>
                <a:latin typeface="Gotham" panose="02000804040000020004" pitchFamily="2" charset="0"/>
              </a:rPr>
              <a:t>Precisione</a:t>
            </a:r>
          </a:p>
          <a:p>
            <a:r>
              <a:rPr lang="it-IT" sz="1200" dirty="0">
                <a:solidFill>
                  <a:srgbClr val="00D95A"/>
                </a:solidFill>
                <a:latin typeface="Gotham" panose="02000804040000020004" pitchFamily="2" charset="0"/>
              </a:rPr>
              <a:t>Giappone		100%</a:t>
            </a:r>
          </a:p>
          <a:p>
            <a:r>
              <a:rPr lang="it-IT" sz="1200" dirty="0">
                <a:solidFill>
                  <a:srgbClr val="00D95A"/>
                </a:solidFill>
                <a:latin typeface="Gotham" panose="02000804040000020004" pitchFamily="2" charset="0"/>
              </a:rPr>
              <a:t>Grecia		100%</a:t>
            </a:r>
          </a:p>
          <a:p>
            <a:r>
              <a:rPr lang="it-IT" sz="1200" dirty="0">
                <a:solidFill>
                  <a:srgbClr val="00D95A"/>
                </a:solidFill>
                <a:latin typeface="Gotham" panose="02000804040000020004" pitchFamily="2" charset="0"/>
              </a:rPr>
              <a:t>Thailandia		100%</a:t>
            </a:r>
          </a:p>
          <a:p>
            <a:r>
              <a:rPr lang="it-IT" sz="1200" dirty="0">
                <a:solidFill>
                  <a:srgbClr val="00D95A"/>
                </a:solidFill>
                <a:latin typeface="Gotham" panose="02000804040000020004" pitchFamily="2" charset="0"/>
              </a:rPr>
              <a:t>Polonia		100%</a:t>
            </a:r>
          </a:p>
          <a:p>
            <a:r>
              <a:rPr lang="it-IT" sz="1200" dirty="0">
                <a:solidFill>
                  <a:srgbClr val="00D95A"/>
                </a:solidFill>
                <a:latin typeface="Gotham" panose="02000804040000020004" pitchFamily="2" charset="0"/>
              </a:rPr>
              <a:t>Italia			100%</a:t>
            </a:r>
          </a:p>
          <a:p>
            <a:r>
              <a:rPr lang="it-IT" sz="1200" dirty="0">
                <a:solidFill>
                  <a:srgbClr val="00D95A"/>
                </a:solidFill>
                <a:latin typeface="Gotham" panose="02000804040000020004" pitchFamily="2" charset="0"/>
              </a:rPr>
              <a:t>Ungheria		100%</a:t>
            </a:r>
          </a:p>
          <a:p>
            <a:r>
              <a:rPr lang="it-IT" sz="1200" dirty="0">
                <a:solidFill>
                  <a:srgbClr val="00D95A"/>
                </a:solidFill>
                <a:latin typeface="Gotham" panose="02000804040000020004" pitchFamily="2" charset="0"/>
              </a:rPr>
              <a:t>Hong Kong		100%</a:t>
            </a:r>
          </a:p>
          <a:p>
            <a:r>
              <a:rPr lang="it-IT" sz="1200" dirty="0">
                <a:solidFill>
                  <a:srgbClr val="00D95A"/>
                </a:solidFill>
                <a:latin typeface="Gotham" panose="02000804040000020004" pitchFamily="2" charset="0"/>
              </a:rPr>
              <a:t>Bulgaria		100%</a:t>
            </a:r>
          </a:p>
          <a:p>
            <a:r>
              <a:rPr lang="it-IT" sz="1200" dirty="0">
                <a:solidFill>
                  <a:srgbClr val="00D95A"/>
                </a:solidFill>
                <a:latin typeface="Gotham" panose="02000804040000020004" pitchFamily="2" charset="0"/>
              </a:rPr>
              <a:t>Svezia		100%</a:t>
            </a:r>
          </a:p>
          <a:p>
            <a:r>
              <a:rPr lang="it-IT" sz="1200" dirty="0">
                <a:solidFill>
                  <a:srgbClr val="00D95A"/>
                </a:solidFill>
                <a:latin typeface="Gotham" panose="02000804040000020004" pitchFamily="2" charset="0"/>
              </a:rPr>
              <a:t>Islanda		100%</a:t>
            </a:r>
          </a:p>
        </p:txBody>
      </p:sp>
      <p:sp>
        <p:nvSpPr>
          <p:cNvPr id="5" name="CasellaDiTesto 4">
            <a:extLst>
              <a:ext uri="{FF2B5EF4-FFF2-40B4-BE49-F238E27FC236}">
                <a16:creationId xmlns:a16="http://schemas.microsoft.com/office/drawing/2014/main" id="{7DC7C6D3-9B85-ECE2-A79C-B9301EF3C8E8}"/>
              </a:ext>
            </a:extLst>
          </p:cNvPr>
          <p:cNvSpPr txBox="1"/>
          <p:nvPr/>
        </p:nvSpPr>
        <p:spPr>
          <a:xfrm>
            <a:off x="4203018" y="319427"/>
            <a:ext cx="2683701" cy="2308324"/>
          </a:xfrm>
          <a:prstGeom prst="rect">
            <a:avLst/>
          </a:prstGeom>
          <a:noFill/>
        </p:spPr>
        <p:txBody>
          <a:bodyPr wrap="square" rtlCol="0">
            <a:spAutoFit/>
          </a:bodyPr>
          <a:lstStyle/>
          <a:p>
            <a:r>
              <a:rPr lang="it-IT" sz="1200" dirty="0">
                <a:solidFill>
                  <a:schemeClr val="bg1"/>
                </a:solidFill>
                <a:latin typeface="Gotham" panose="02000804040000020004" pitchFamily="2" charset="0"/>
              </a:rPr>
              <a:t>Paesi con la minore precisione</a:t>
            </a:r>
          </a:p>
          <a:p>
            <a:r>
              <a:rPr lang="it-IT" sz="1200" dirty="0">
                <a:solidFill>
                  <a:schemeClr val="bg1"/>
                </a:solidFill>
                <a:latin typeface="Gotham" panose="02000804040000020004" pitchFamily="2" charset="0"/>
              </a:rPr>
              <a:t>Paese	</a:t>
            </a:r>
            <a:r>
              <a:rPr lang="it-IT" sz="1200" dirty="0">
                <a:solidFill>
                  <a:srgbClr val="00D95A"/>
                </a:solidFill>
                <a:latin typeface="Gotham" panose="02000804040000020004" pitchFamily="2" charset="0"/>
              </a:rPr>
              <a:t>		</a:t>
            </a:r>
            <a:r>
              <a:rPr lang="it-IT" sz="1200" dirty="0">
                <a:solidFill>
                  <a:schemeClr val="bg1"/>
                </a:solidFill>
                <a:latin typeface="Gotham" panose="02000804040000020004" pitchFamily="2" charset="0"/>
              </a:rPr>
              <a:t>Precisione</a:t>
            </a:r>
          </a:p>
          <a:p>
            <a:r>
              <a:rPr lang="it-IT" sz="1200" dirty="0">
                <a:solidFill>
                  <a:srgbClr val="00D95A"/>
                </a:solidFill>
                <a:latin typeface="Gotham" panose="02000804040000020004" pitchFamily="2" charset="0"/>
              </a:rPr>
              <a:t>Austria		0%</a:t>
            </a:r>
          </a:p>
          <a:p>
            <a:r>
              <a:rPr lang="it-IT" sz="1200" dirty="0">
                <a:solidFill>
                  <a:srgbClr val="00D95A"/>
                </a:solidFill>
                <a:latin typeface="Gotham" panose="02000804040000020004" pitchFamily="2" charset="0"/>
              </a:rPr>
              <a:t>Bolivia		0%</a:t>
            </a:r>
          </a:p>
          <a:p>
            <a:r>
              <a:rPr lang="it-IT" sz="1200" dirty="0">
                <a:solidFill>
                  <a:srgbClr val="00D95A"/>
                </a:solidFill>
                <a:latin typeface="Gotham" panose="02000804040000020004" pitchFamily="2" charset="0"/>
              </a:rPr>
              <a:t>Ecuador		0%</a:t>
            </a:r>
          </a:p>
          <a:p>
            <a:r>
              <a:rPr lang="it-IT" sz="1200" dirty="0">
                <a:solidFill>
                  <a:srgbClr val="00D95A"/>
                </a:solidFill>
                <a:latin typeface="Gotham" panose="02000804040000020004" pitchFamily="2" charset="0"/>
              </a:rPr>
              <a:t>El Salvador		0%</a:t>
            </a:r>
          </a:p>
          <a:p>
            <a:r>
              <a:rPr lang="it-IT" sz="1200" dirty="0">
                <a:solidFill>
                  <a:srgbClr val="00D95A"/>
                </a:solidFill>
                <a:latin typeface="Gotham" panose="02000804040000020004" pitchFamily="2" charset="0"/>
              </a:rPr>
              <a:t>Guatemala		0%</a:t>
            </a:r>
          </a:p>
          <a:p>
            <a:r>
              <a:rPr lang="it-IT" sz="1200" dirty="0">
                <a:solidFill>
                  <a:srgbClr val="00D95A"/>
                </a:solidFill>
                <a:latin typeface="Gotham" panose="02000804040000020004" pitchFamily="2" charset="0"/>
              </a:rPr>
              <a:t>Honduras		0%</a:t>
            </a:r>
          </a:p>
          <a:p>
            <a:r>
              <a:rPr lang="it-IT" sz="1200" dirty="0">
                <a:solidFill>
                  <a:srgbClr val="00D95A"/>
                </a:solidFill>
                <a:latin typeface="Gotham" panose="02000804040000020004" pitchFamily="2" charset="0"/>
              </a:rPr>
              <a:t>Lussemburgo	0%</a:t>
            </a:r>
          </a:p>
          <a:p>
            <a:r>
              <a:rPr lang="it-IT" sz="1200" dirty="0">
                <a:solidFill>
                  <a:srgbClr val="00D95A"/>
                </a:solidFill>
                <a:latin typeface="Gotham" panose="02000804040000020004" pitchFamily="2" charset="0"/>
              </a:rPr>
              <a:t>Paraguay		0%</a:t>
            </a:r>
          </a:p>
          <a:p>
            <a:r>
              <a:rPr lang="it-IT" sz="1200" dirty="0">
                <a:solidFill>
                  <a:srgbClr val="00D95A"/>
                </a:solidFill>
                <a:latin typeface="Gotham" panose="02000804040000020004" pitchFamily="2" charset="0"/>
              </a:rPr>
              <a:t>Perù			0%</a:t>
            </a:r>
          </a:p>
          <a:p>
            <a:r>
              <a:rPr lang="it-IT" sz="1200" dirty="0">
                <a:solidFill>
                  <a:srgbClr val="00D95A"/>
                </a:solidFill>
                <a:latin typeface="Gotham" panose="02000804040000020004" pitchFamily="2" charset="0"/>
              </a:rPr>
              <a:t>Regno Unito	0%</a:t>
            </a:r>
          </a:p>
        </p:txBody>
      </p:sp>
      <p:sp>
        <p:nvSpPr>
          <p:cNvPr id="6" name="CasellaDiTesto 5">
            <a:extLst>
              <a:ext uri="{FF2B5EF4-FFF2-40B4-BE49-F238E27FC236}">
                <a16:creationId xmlns:a16="http://schemas.microsoft.com/office/drawing/2014/main" id="{E777F8D3-C5FF-A6C7-8B8C-234828D7DC9D}"/>
              </a:ext>
            </a:extLst>
          </p:cNvPr>
          <p:cNvSpPr txBox="1"/>
          <p:nvPr/>
        </p:nvSpPr>
        <p:spPr>
          <a:xfrm>
            <a:off x="179408" y="2659051"/>
            <a:ext cx="7234177" cy="523220"/>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Ho una precisione globale del 32,7%, il dataset è composto da 5319 voci, di cui 3723 per il training e 1596 per il dataset di test</a:t>
            </a:r>
          </a:p>
        </p:txBody>
      </p:sp>
      <p:cxnSp>
        <p:nvCxnSpPr>
          <p:cNvPr id="10" name="Connettore diritto 9">
            <a:extLst>
              <a:ext uri="{FF2B5EF4-FFF2-40B4-BE49-F238E27FC236}">
                <a16:creationId xmlns:a16="http://schemas.microsoft.com/office/drawing/2014/main" id="{BFE8878F-602D-0305-1118-FC94AF403226}"/>
              </a:ext>
            </a:extLst>
          </p:cNvPr>
          <p:cNvCxnSpPr/>
          <p:nvPr/>
        </p:nvCxnSpPr>
        <p:spPr>
          <a:xfrm>
            <a:off x="3931013" y="399327"/>
            <a:ext cx="0" cy="222842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4606D008-D015-A169-DA95-701498B6B01B}"/>
              </a:ext>
            </a:extLst>
          </p:cNvPr>
          <p:cNvCxnSpPr/>
          <p:nvPr/>
        </p:nvCxnSpPr>
        <p:spPr>
          <a:xfrm>
            <a:off x="286496" y="2667797"/>
            <a:ext cx="702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DE9F0840-0FB5-C8ED-F197-F48CA81B9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071454">
            <a:off x="-302597" y="-343558"/>
            <a:ext cx="964009" cy="964009"/>
          </a:xfrm>
          <a:prstGeom prst="rect">
            <a:avLst/>
          </a:prstGeom>
        </p:spPr>
      </p:pic>
      <p:pic>
        <p:nvPicPr>
          <p:cNvPr id="11" name="Immagine 10">
            <a:extLst>
              <a:ext uri="{FF2B5EF4-FFF2-40B4-BE49-F238E27FC236}">
                <a16:creationId xmlns:a16="http://schemas.microsoft.com/office/drawing/2014/main" id="{DBAA64AC-A874-324B-8A9C-038A8EBC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25060">
            <a:off x="6970901" y="-271318"/>
            <a:ext cx="787461" cy="787461"/>
          </a:xfrm>
          <a:prstGeom prst="rect">
            <a:avLst/>
          </a:prstGeom>
        </p:spPr>
      </p:pic>
    </p:spTree>
    <p:extLst>
      <p:ext uri="{BB962C8B-B14F-4D97-AF65-F5344CB8AC3E}">
        <p14:creationId xmlns:p14="http://schemas.microsoft.com/office/powerpoint/2010/main" val="168996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084C74C-357A-46AF-7170-AC8E4BFC312E}"/>
              </a:ext>
            </a:extLst>
          </p:cNvPr>
          <p:cNvSpPr txBox="1"/>
          <p:nvPr/>
        </p:nvSpPr>
        <p:spPr>
          <a:xfrm>
            <a:off x="1" y="-61186"/>
            <a:ext cx="2170253" cy="3493264"/>
          </a:xfrm>
          <a:prstGeom prst="rect">
            <a:avLst/>
          </a:prstGeom>
          <a:noFill/>
        </p:spPr>
        <p:txBody>
          <a:bodyPr wrap="square" rtlCol="0">
            <a:spAutoFit/>
          </a:bodyPr>
          <a:lstStyle/>
          <a:p>
            <a:r>
              <a:rPr lang="it-IT" sz="850" dirty="0">
                <a:solidFill>
                  <a:schemeClr val="bg1"/>
                </a:solidFill>
                <a:latin typeface="Gotham" panose="02000804040000020004" pitchFamily="2" charset="0"/>
              </a:rPr>
              <a:t>Paese</a:t>
            </a:r>
            <a:r>
              <a:rPr lang="it-IT" sz="850" dirty="0">
                <a:solidFill>
                  <a:srgbClr val="00D95A"/>
                </a:solidFill>
                <a:latin typeface="Gotham" panose="02000804040000020004" pitchFamily="2" charset="0"/>
              </a:rPr>
              <a:t>			</a:t>
            </a:r>
            <a:r>
              <a:rPr lang="it-IT" sz="850" dirty="0">
                <a:solidFill>
                  <a:schemeClr val="bg1"/>
                </a:solidFill>
                <a:latin typeface="Gotham" panose="02000804040000020004" pitchFamily="2" charset="0"/>
              </a:rPr>
              <a:t>Precisione</a:t>
            </a:r>
          </a:p>
          <a:p>
            <a:r>
              <a:rPr lang="it-IT" sz="850" dirty="0">
                <a:solidFill>
                  <a:srgbClr val="00D95A"/>
                </a:solidFill>
                <a:latin typeface="Gotham" panose="02000804040000020004" pitchFamily="2" charset="0"/>
              </a:rPr>
              <a:t>Arabia Saudita		8%</a:t>
            </a:r>
          </a:p>
          <a:p>
            <a:r>
              <a:rPr lang="it-IT" sz="850" dirty="0">
                <a:solidFill>
                  <a:schemeClr val="bg1"/>
                </a:solidFill>
                <a:latin typeface="Gotham" panose="02000804040000020004" pitchFamily="2" charset="0"/>
              </a:rPr>
              <a:t>Argentina		38%</a:t>
            </a:r>
          </a:p>
          <a:p>
            <a:r>
              <a:rPr lang="it-IT" sz="850" dirty="0">
                <a:solidFill>
                  <a:srgbClr val="00D95A"/>
                </a:solidFill>
                <a:latin typeface="Gotham" panose="02000804040000020004" pitchFamily="2" charset="0"/>
              </a:rPr>
              <a:t>Australia		2%</a:t>
            </a:r>
          </a:p>
          <a:p>
            <a:r>
              <a:rPr lang="it-IT" sz="850" dirty="0">
                <a:solidFill>
                  <a:schemeClr val="bg1"/>
                </a:solidFill>
                <a:latin typeface="Gotham" panose="02000804040000020004" pitchFamily="2" charset="0"/>
              </a:rPr>
              <a:t>Austria			0%</a:t>
            </a:r>
          </a:p>
          <a:p>
            <a:r>
              <a:rPr lang="it-IT" sz="850" dirty="0">
                <a:solidFill>
                  <a:srgbClr val="00D95A"/>
                </a:solidFill>
                <a:latin typeface="Gotham" panose="02000804040000020004" pitchFamily="2" charset="0"/>
              </a:rPr>
              <a:t>Belgio			7%</a:t>
            </a:r>
          </a:p>
          <a:p>
            <a:r>
              <a:rPr lang="it-IT" sz="850" dirty="0">
                <a:solidFill>
                  <a:schemeClr val="bg1"/>
                </a:solidFill>
                <a:latin typeface="Gotham" panose="02000804040000020004" pitchFamily="2" charset="0"/>
              </a:rPr>
              <a:t>Bielorussia		36%</a:t>
            </a:r>
          </a:p>
          <a:p>
            <a:r>
              <a:rPr lang="it-IT" sz="850" dirty="0">
                <a:solidFill>
                  <a:srgbClr val="00D95A"/>
                </a:solidFill>
                <a:latin typeface="Gotham" panose="02000804040000020004" pitchFamily="2" charset="0"/>
              </a:rPr>
              <a:t>Bolivia			0%</a:t>
            </a:r>
          </a:p>
          <a:p>
            <a:r>
              <a:rPr lang="it-IT" sz="850" dirty="0">
                <a:solidFill>
                  <a:schemeClr val="bg1"/>
                </a:solidFill>
                <a:latin typeface="Gotham" panose="02000804040000020004" pitchFamily="2" charset="0"/>
              </a:rPr>
              <a:t>Brasile			63%</a:t>
            </a:r>
          </a:p>
          <a:p>
            <a:r>
              <a:rPr lang="it-IT" sz="850" dirty="0">
                <a:solidFill>
                  <a:srgbClr val="00D95A"/>
                </a:solidFill>
                <a:latin typeface="Gotham" panose="02000804040000020004" pitchFamily="2" charset="0"/>
              </a:rPr>
              <a:t>Bulgaria			100%</a:t>
            </a:r>
          </a:p>
          <a:p>
            <a:r>
              <a:rPr lang="it-IT" sz="850" dirty="0">
                <a:solidFill>
                  <a:schemeClr val="bg1"/>
                </a:solidFill>
                <a:latin typeface="Gotham" panose="02000804040000020004" pitchFamily="2" charset="0"/>
              </a:rPr>
              <a:t>Canada			2%</a:t>
            </a:r>
          </a:p>
          <a:p>
            <a:r>
              <a:rPr lang="it-IT" sz="850" dirty="0">
                <a:solidFill>
                  <a:srgbClr val="00D95A"/>
                </a:solidFill>
                <a:latin typeface="Gotham" panose="02000804040000020004" pitchFamily="2" charset="0"/>
              </a:rPr>
              <a:t>Cile			33%</a:t>
            </a:r>
          </a:p>
          <a:p>
            <a:r>
              <a:rPr lang="it-IT" sz="850" dirty="0">
                <a:solidFill>
                  <a:schemeClr val="bg1"/>
                </a:solidFill>
                <a:latin typeface="Gotham" panose="02000804040000020004" pitchFamily="2" charset="0"/>
              </a:rPr>
              <a:t>Colombia		9%</a:t>
            </a:r>
          </a:p>
          <a:p>
            <a:r>
              <a:rPr lang="it-IT" sz="850" dirty="0">
                <a:solidFill>
                  <a:srgbClr val="00D95A"/>
                </a:solidFill>
                <a:latin typeface="Gotham" panose="02000804040000020004" pitchFamily="2" charset="0"/>
              </a:rPr>
              <a:t>Sud Corea		23%</a:t>
            </a:r>
          </a:p>
          <a:p>
            <a:r>
              <a:rPr lang="it-IT" sz="850" dirty="0">
                <a:solidFill>
                  <a:schemeClr val="bg1"/>
                </a:solidFill>
                <a:latin typeface="Gotham" panose="02000804040000020004" pitchFamily="2" charset="0"/>
              </a:rPr>
              <a:t>Costa Rica		20%</a:t>
            </a:r>
          </a:p>
          <a:p>
            <a:r>
              <a:rPr lang="it-IT" sz="850" dirty="0">
                <a:solidFill>
                  <a:srgbClr val="00D95A"/>
                </a:solidFill>
                <a:latin typeface="Gotham" panose="02000804040000020004" pitchFamily="2" charset="0"/>
              </a:rPr>
              <a:t>Danimarca		100%</a:t>
            </a:r>
          </a:p>
          <a:p>
            <a:r>
              <a:rPr lang="it-IT" sz="850" dirty="0">
                <a:solidFill>
                  <a:schemeClr val="bg1"/>
                </a:solidFill>
                <a:latin typeface="Gotham" panose="02000804040000020004" pitchFamily="2" charset="0"/>
              </a:rPr>
              <a:t>Emirati Arabi Uniti	6%</a:t>
            </a:r>
          </a:p>
          <a:p>
            <a:r>
              <a:rPr lang="it-IT" sz="850" dirty="0">
                <a:solidFill>
                  <a:srgbClr val="00D95A"/>
                </a:solidFill>
                <a:latin typeface="Gotham" panose="02000804040000020004" pitchFamily="2" charset="0"/>
              </a:rPr>
              <a:t>Ecuador			0%</a:t>
            </a:r>
          </a:p>
          <a:p>
            <a:r>
              <a:rPr lang="it-IT" sz="850" dirty="0">
                <a:solidFill>
                  <a:schemeClr val="bg1"/>
                </a:solidFill>
                <a:latin typeface="Gotham" panose="02000804040000020004" pitchFamily="2" charset="0"/>
              </a:rPr>
              <a:t>Egitto			91%</a:t>
            </a:r>
          </a:p>
          <a:p>
            <a:r>
              <a:rPr lang="it-IT" sz="850" dirty="0">
                <a:solidFill>
                  <a:srgbClr val="00D95A"/>
                </a:solidFill>
                <a:latin typeface="Gotham" panose="02000804040000020004" pitchFamily="2" charset="0"/>
              </a:rPr>
              <a:t>El Salvador		0%</a:t>
            </a:r>
          </a:p>
          <a:p>
            <a:r>
              <a:rPr lang="it-IT" sz="850" dirty="0">
                <a:solidFill>
                  <a:schemeClr val="bg1"/>
                </a:solidFill>
                <a:latin typeface="Gotham" panose="02000804040000020004" pitchFamily="2" charset="0"/>
              </a:rPr>
              <a:t>Estonia			12%</a:t>
            </a:r>
          </a:p>
          <a:p>
            <a:r>
              <a:rPr lang="it-IT" sz="850" dirty="0">
                <a:solidFill>
                  <a:srgbClr val="00D95A"/>
                </a:solidFill>
                <a:latin typeface="Gotham" panose="02000804040000020004" pitchFamily="2" charset="0"/>
              </a:rPr>
              <a:t>Filippine		71%</a:t>
            </a:r>
          </a:p>
          <a:p>
            <a:r>
              <a:rPr lang="it-IT" sz="850" dirty="0">
                <a:solidFill>
                  <a:schemeClr val="bg1"/>
                </a:solidFill>
                <a:latin typeface="Gotham" panose="02000804040000020004" pitchFamily="2" charset="0"/>
              </a:rPr>
              <a:t>Finlandia		100%</a:t>
            </a:r>
          </a:p>
          <a:p>
            <a:r>
              <a:rPr lang="it-IT" sz="850" dirty="0">
                <a:solidFill>
                  <a:srgbClr val="00D95A"/>
                </a:solidFill>
                <a:latin typeface="Gotham" panose="02000804040000020004" pitchFamily="2" charset="0"/>
              </a:rPr>
              <a:t>Francia			60%</a:t>
            </a:r>
          </a:p>
          <a:p>
            <a:r>
              <a:rPr lang="it-IT" sz="850" dirty="0">
                <a:solidFill>
                  <a:schemeClr val="bg1"/>
                </a:solidFill>
                <a:latin typeface="Gotham" panose="02000804040000020004" pitchFamily="2" charset="0"/>
              </a:rPr>
              <a:t>Germania		38%</a:t>
            </a:r>
          </a:p>
        </p:txBody>
      </p:sp>
      <p:sp>
        <p:nvSpPr>
          <p:cNvPr id="9" name="CasellaDiTesto 8">
            <a:extLst>
              <a:ext uri="{FF2B5EF4-FFF2-40B4-BE49-F238E27FC236}">
                <a16:creationId xmlns:a16="http://schemas.microsoft.com/office/drawing/2014/main" id="{678BBBB2-F69E-F7FB-286A-BA5B5AD1404F}"/>
              </a:ext>
            </a:extLst>
          </p:cNvPr>
          <p:cNvSpPr txBox="1"/>
          <p:nvPr/>
        </p:nvSpPr>
        <p:spPr>
          <a:xfrm>
            <a:off x="5488327" y="-61186"/>
            <a:ext cx="2170254" cy="3362459"/>
          </a:xfrm>
          <a:prstGeom prst="rect">
            <a:avLst/>
          </a:prstGeom>
          <a:noFill/>
        </p:spPr>
        <p:txBody>
          <a:bodyPr wrap="square" rtlCol="0">
            <a:spAutoFit/>
          </a:bodyPr>
          <a:lstStyle/>
          <a:p>
            <a:r>
              <a:rPr lang="it-IT" sz="850" dirty="0">
                <a:solidFill>
                  <a:schemeClr val="bg1"/>
                </a:solidFill>
                <a:latin typeface="Gotham" panose="02000804040000020004" pitchFamily="2" charset="0"/>
              </a:rPr>
              <a:t>Paese</a:t>
            </a:r>
            <a:r>
              <a:rPr lang="it-IT" sz="850" dirty="0">
                <a:solidFill>
                  <a:srgbClr val="00D95A"/>
                </a:solidFill>
                <a:latin typeface="Gotham" panose="02000804040000020004" pitchFamily="2" charset="0"/>
              </a:rPr>
              <a:t>			</a:t>
            </a:r>
            <a:r>
              <a:rPr lang="it-IT" sz="850" dirty="0">
                <a:solidFill>
                  <a:schemeClr val="bg1"/>
                </a:solidFill>
                <a:latin typeface="Gotham" panose="02000804040000020004" pitchFamily="2" charset="0"/>
              </a:rPr>
              <a:t>Precisione</a:t>
            </a:r>
          </a:p>
          <a:p>
            <a:r>
              <a:rPr lang="it-IT" sz="850" dirty="0">
                <a:solidFill>
                  <a:srgbClr val="00D95A"/>
                </a:solidFill>
                <a:latin typeface="Gotham" panose="02000804040000020004" pitchFamily="2" charset="0"/>
              </a:rPr>
              <a:t>Panama			50%</a:t>
            </a:r>
          </a:p>
          <a:p>
            <a:r>
              <a:rPr lang="it-IT" sz="850" dirty="0">
                <a:solidFill>
                  <a:schemeClr val="bg1"/>
                </a:solidFill>
                <a:latin typeface="Gotham" panose="02000804040000020004" pitchFamily="2" charset="0"/>
              </a:rPr>
              <a:t>Paraguay		0%</a:t>
            </a:r>
          </a:p>
          <a:p>
            <a:r>
              <a:rPr lang="it-IT" sz="850" dirty="0">
                <a:solidFill>
                  <a:srgbClr val="00D95A"/>
                </a:solidFill>
                <a:latin typeface="Gotham" panose="02000804040000020004" pitchFamily="2" charset="0"/>
              </a:rPr>
              <a:t>Perù			0%</a:t>
            </a:r>
          </a:p>
          <a:p>
            <a:r>
              <a:rPr lang="it-IT" sz="850" dirty="0">
                <a:solidFill>
                  <a:schemeClr val="bg1"/>
                </a:solidFill>
                <a:latin typeface="Gotham" panose="02000804040000020004" pitchFamily="2" charset="0"/>
              </a:rPr>
              <a:t>Polonia			100%</a:t>
            </a:r>
          </a:p>
          <a:p>
            <a:r>
              <a:rPr lang="it-IT" sz="850" dirty="0">
                <a:solidFill>
                  <a:srgbClr val="00D95A"/>
                </a:solidFill>
                <a:latin typeface="Gotham" panose="02000804040000020004" pitchFamily="2" charset="0"/>
              </a:rPr>
              <a:t>Portogallo		20%</a:t>
            </a:r>
          </a:p>
          <a:p>
            <a:r>
              <a:rPr lang="it-IT" sz="850" dirty="0">
                <a:solidFill>
                  <a:schemeClr val="bg1"/>
                </a:solidFill>
                <a:latin typeface="Gotham" panose="02000804040000020004" pitchFamily="2" charset="0"/>
              </a:rPr>
              <a:t>Regno Unito		0%</a:t>
            </a:r>
          </a:p>
          <a:p>
            <a:r>
              <a:rPr lang="it-IT" sz="850" dirty="0">
                <a:solidFill>
                  <a:srgbClr val="00D95A"/>
                </a:solidFill>
                <a:latin typeface="Gotham" panose="02000804040000020004" pitchFamily="2" charset="0"/>
              </a:rPr>
              <a:t>Repubblica Ceca	56%</a:t>
            </a:r>
          </a:p>
          <a:p>
            <a:r>
              <a:rPr lang="it-IT" sz="850" dirty="0">
                <a:solidFill>
                  <a:schemeClr val="bg1"/>
                </a:solidFill>
                <a:latin typeface="Gotham" panose="02000804040000020004" pitchFamily="2" charset="0"/>
              </a:rPr>
              <a:t>Repubblica Dominicana	23%</a:t>
            </a:r>
          </a:p>
          <a:p>
            <a:r>
              <a:rPr lang="it-IT" sz="850" dirty="0">
                <a:solidFill>
                  <a:srgbClr val="00D95A"/>
                </a:solidFill>
                <a:latin typeface="Gotham" panose="02000804040000020004" pitchFamily="2" charset="0"/>
              </a:rPr>
              <a:t>Romania		80%</a:t>
            </a:r>
          </a:p>
          <a:p>
            <a:r>
              <a:rPr lang="it-IT" sz="850" dirty="0">
                <a:solidFill>
                  <a:schemeClr val="bg1"/>
                </a:solidFill>
                <a:latin typeface="Gotham" panose="02000804040000020004" pitchFamily="2" charset="0"/>
              </a:rPr>
              <a:t>Singapore		0%</a:t>
            </a:r>
          </a:p>
          <a:p>
            <a:r>
              <a:rPr lang="it-IT" sz="850" dirty="0">
                <a:solidFill>
                  <a:srgbClr val="00D95A"/>
                </a:solidFill>
                <a:latin typeface="Gotham" panose="02000804040000020004" pitchFamily="2" charset="0"/>
              </a:rPr>
              <a:t>Slovacchia		39%</a:t>
            </a:r>
          </a:p>
          <a:p>
            <a:r>
              <a:rPr lang="it-IT" sz="850" dirty="0">
                <a:solidFill>
                  <a:schemeClr val="bg1"/>
                </a:solidFill>
                <a:latin typeface="Gotham" panose="02000804040000020004" pitchFamily="2" charset="0"/>
              </a:rPr>
              <a:t>Spagna			100%</a:t>
            </a:r>
          </a:p>
          <a:p>
            <a:r>
              <a:rPr lang="it-IT" sz="850" dirty="0">
                <a:solidFill>
                  <a:srgbClr val="00D95A"/>
                </a:solidFill>
                <a:latin typeface="Gotham" panose="02000804040000020004" pitchFamily="2" charset="0"/>
              </a:rPr>
              <a:t>Stati Uniti		25%</a:t>
            </a:r>
          </a:p>
          <a:p>
            <a:r>
              <a:rPr lang="it-IT" sz="850" dirty="0">
                <a:solidFill>
                  <a:schemeClr val="bg1"/>
                </a:solidFill>
                <a:latin typeface="Gotham" panose="02000804040000020004" pitchFamily="2" charset="0"/>
              </a:rPr>
              <a:t>Sudafrica		47%</a:t>
            </a:r>
          </a:p>
          <a:p>
            <a:r>
              <a:rPr lang="it-IT" sz="850" dirty="0">
                <a:solidFill>
                  <a:srgbClr val="00D95A"/>
                </a:solidFill>
                <a:latin typeface="Gotham" panose="02000804040000020004" pitchFamily="2" charset="0"/>
              </a:rPr>
              <a:t>Svezia			100%</a:t>
            </a:r>
          </a:p>
          <a:p>
            <a:r>
              <a:rPr lang="it-IT" sz="850" dirty="0">
                <a:solidFill>
                  <a:schemeClr val="bg1"/>
                </a:solidFill>
                <a:latin typeface="Gotham" panose="02000804040000020004" pitchFamily="2" charset="0"/>
              </a:rPr>
              <a:t>Svizzera		20%</a:t>
            </a:r>
          </a:p>
          <a:p>
            <a:r>
              <a:rPr lang="it-IT" sz="850" dirty="0">
                <a:solidFill>
                  <a:srgbClr val="00D95A"/>
                </a:solidFill>
                <a:latin typeface="Gotham" panose="02000804040000020004" pitchFamily="2" charset="0"/>
              </a:rPr>
              <a:t>Taiwan			100%</a:t>
            </a:r>
          </a:p>
          <a:p>
            <a:r>
              <a:rPr lang="it-IT" sz="850" dirty="0">
                <a:solidFill>
                  <a:schemeClr val="bg1"/>
                </a:solidFill>
                <a:latin typeface="Gotham" panose="02000804040000020004" pitchFamily="2" charset="0"/>
              </a:rPr>
              <a:t>Thailandia		100%</a:t>
            </a:r>
          </a:p>
          <a:p>
            <a:r>
              <a:rPr lang="it-IT" sz="850" dirty="0">
                <a:solidFill>
                  <a:srgbClr val="00D95A"/>
                </a:solidFill>
                <a:latin typeface="Gotham" panose="02000804040000020004" pitchFamily="2" charset="0"/>
              </a:rPr>
              <a:t>Turchia			90%</a:t>
            </a:r>
          </a:p>
          <a:p>
            <a:r>
              <a:rPr lang="it-IT" sz="850" dirty="0">
                <a:solidFill>
                  <a:schemeClr val="bg1"/>
                </a:solidFill>
                <a:latin typeface="Gotham" panose="02000804040000020004" pitchFamily="2" charset="0"/>
              </a:rPr>
              <a:t>Ucraina			40%</a:t>
            </a:r>
          </a:p>
          <a:p>
            <a:r>
              <a:rPr lang="it-IT" sz="850" dirty="0">
                <a:solidFill>
                  <a:srgbClr val="00D95A"/>
                </a:solidFill>
                <a:latin typeface="Gotham" panose="02000804040000020004" pitchFamily="2" charset="0"/>
              </a:rPr>
              <a:t>Ungheria		100%</a:t>
            </a:r>
          </a:p>
          <a:p>
            <a:r>
              <a:rPr lang="it-IT" sz="850" dirty="0">
                <a:solidFill>
                  <a:schemeClr val="bg1"/>
                </a:solidFill>
                <a:latin typeface="Gotham" panose="02000804040000020004" pitchFamily="2" charset="0"/>
              </a:rPr>
              <a:t>Uruguay		17%</a:t>
            </a:r>
          </a:p>
          <a:p>
            <a:r>
              <a:rPr lang="it-IT" sz="850" dirty="0">
                <a:solidFill>
                  <a:srgbClr val="00D95A"/>
                </a:solidFill>
                <a:latin typeface="Gotham" panose="02000804040000020004" pitchFamily="2" charset="0"/>
              </a:rPr>
              <a:t>Venezuela		3%</a:t>
            </a:r>
          </a:p>
          <a:p>
            <a:r>
              <a:rPr lang="it-IT" sz="850" dirty="0">
                <a:solidFill>
                  <a:schemeClr val="bg1"/>
                </a:solidFill>
                <a:latin typeface="Gotham" panose="02000804040000020004" pitchFamily="2" charset="0"/>
              </a:rPr>
              <a:t>Vietnam		30%</a:t>
            </a:r>
          </a:p>
        </p:txBody>
      </p:sp>
      <p:sp>
        <p:nvSpPr>
          <p:cNvPr id="10" name="CasellaDiTesto 9">
            <a:extLst>
              <a:ext uri="{FF2B5EF4-FFF2-40B4-BE49-F238E27FC236}">
                <a16:creationId xmlns:a16="http://schemas.microsoft.com/office/drawing/2014/main" id="{3CC3AB0A-0A4F-B96A-0BB6-F3502EC8FB5B}"/>
              </a:ext>
            </a:extLst>
          </p:cNvPr>
          <p:cNvSpPr txBox="1"/>
          <p:nvPr/>
        </p:nvSpPr>
        <p:spPr>
          <a:xfrm>
            <a:off x="2744164" y="-60191"/>
            <a:ext cx="2170253" cy="3493264"/>
          </a:xfrm>
          <a:prstGeom prst="rect">
            <a:avLst/>
          </a:prstGeom>
          <a:noFill/>
        </p:spPr>
        <p:txBody>
          <a:bodyPr wrap="square" rtlCol="0">
            <a:spAutoFit/>
          </a:bodyPr>
          <a:lstStyle/>
          <a:p>
            <a:r>
              <a:rPr lang="it-IT" sz="850" dirty="0">
                <a:solidFill>
                  <a:schemeClr val="bg1"/>
                </a:solidFill>
                <a:latin typeface="Gotham" panose="02000804040000020004" pitchFamily="2" charset="0"/>
              </a:rPr>
              <a:t>Paese</a:t>
            </a:r>
            <a:r>
              <a:rPr lang="it-IT" sz="850" dirty="0">
                <a:solidFill>
                  <a:srgbClr val="00D95A"/>
                </a:solidFill>
                <a:latin typeface="Gotham" panose="02000804040000020004" pitchFamily="2" charset="0"/>
              </a:rPr>
              <a:t>			</a:t>
            </a:r>
            <a:r>
              <a:rPr lang="it-IT" sz="850" dirty="0">
                <a:solidFill>
                  <a:schemeClr val="bg1"/>
                </a:solidFill>
                <a:latin typeface="Gotham" panose="02000804040000020004" pitchFamily="2" charset="0"/>
              </a:rPr>
              <a:t>Precisione</a:t>
            </a:r>
          </a:p>
          <a:p>
            <a:r>
              <a:rPr lang="it-IT" sz="850" dirty="0">
                <a:solidFill>
                  <a:srgbClr val="00D95A"/>
                </a:solidFill>
                <a:latin typeface="Gotham" panose="02000804040000020004" pitchFamily="2" charset="0"/>
              </a:rPr>
              <a:t>Giappone		100%</a:t>
            </a:r>
          </a:p>
          <a:p>
            <a:r>
              <a:rPr lang="it-IT" sz="850" dirty="0">
                <a:solidFill>
                  <a:schemeClr val="bg1"/>
                </a:solidFill>
                <a:latin typeface="Gotham" panose="02000804040000020004" pitchFamily="2" charset="0"/>
              </a:rPr>
              <a:t>Grecia			100%</a:t>
            </a:r>
          </a:p>
          <a:p>
            <a:r>
              <a:rPr lang="it-IT" sz="850" dirty="0">
                <a:solidFill>
                  <a:srgbClr val="00D95A"/>
                </a:solidFill>
                <a:latin typeface="Gotham" panose="02000804040000020004" pitchFamily="2" charset="0"/>
              </a:rPr>
              <a:t>Guatemala		0%</a:t>
            </a:r>
          </a:p>
          <a:p>
            <a:r>
              <a:rPr lang="it-IT" sz="850" dirty="0">
                <a:solidFill>
                  <a:schemeClr val="bg1"/>
                </a:solidFill>
                <a:latin typeface="Gotham" panose="02000804040000020004" pitchFamily="2" charset="0"/>
              </a:rPr>
              <a:t>Honduras		0%</a:t>
            </a:r>
          </a:p>
          <a:p>
            <a:r>
              <a:rPr lang="it-IT" sz="850" dirty="0">
                <a:solidFill>
                  <a:srgbClr val="00D95A"/>
                </a:solidFill>
                <a:latin typeface="Gotham" panose="02000804040000020004" pitchFamily="2" charset="0"/>
              </a:rPr>
              <a:t>Hong Kong		100%</a:t>
            </a:r>
          </a:p>
          <a:p>
            <a:r>
              <a:rPr lang="it-IT" sz="850" dirty="0">
                <a:solidFill>
                  <a:schemeClr val="bg1"/>
                </a:solidFill>
                <a:latin typeface="Gotham" panose="02000804040000020004" pitchFamily="2" charset="0"/>
              </a:rPr>
              <a:t>India			57%</a:t>
            </a:r>
          </a:p>
          <a:p>
            <a:r>
              <a:rPr lang="it-IT" sz="850" dirty="0">
                <a:solidFill>
                  <a:srgbClr val="00D95A"/>
                </a:solidFill>
                <a:latin typeface="Gotham" panose="02000804040000020004" pitchFamily="2" charset="0"/>
              </a:rPr>
              <a:t>Indonesia		54%</a:t>
            </a:r>
          </a:p>
          <a:p>
            <a:r>
              <a:rPr lang="it-IT" sz="850" dirty="0">
                <a:solidFill>
                  <a:schemeClr val="bg1"/>
                </a:solidFill>
                <a:latin typeface="Gotham" panose="02000804040000020004" pitchFamily="2" charset="0"/>
              </a:rPr>
              <a:t>Irlanda			3%</a:t>
            </a:r>
          </a:p>
          <a:p>
            <a:r>
              <a:rPr lang="it-IT" sz="850" dirty="0">
                <a:solidFill>
                  <a:srgbClr val="00D95A"/>
                </a:solidFill>
                <a:latin typeface="Gotham" panose="02000804040000020004" pitchFamily="2" charset="0"/>
              </a:rPr>
              <a:t>Islanda			100%</a:t>
            </a:r>
          </a:p>
          <a:p>
            <a:r>
              <a:rPr lang="it-IT" sz="850" dirty="0">
                <a:solidFill>
                  <a:schemeClr val="bg1"/>
                </a:solidFill>
                <a:latin typeface="Gotham" panose="02000804040000020004" pitchFamily="2" charset="0"/>
              </a:rPr>
              <a:t>Israele			67%</a:t>
            </a:r>
          </a:p>
          <a:p>
            <a:r>
              <a:rPr lang="it-IT" sz="850" dirty="0">
                <a:solidFill>
                  <a:srgbClr val="00D95A"/>
                </a:solidFill>
                <a:latin typeface="Gotham" panose="02000804040000020004" pitchFamily="2" charset="0"/>
              </a:rPr>
              <a:t>Italia			100%</a:t>
            </a:r>
          </a:p>
          <a:p>
            <a:r>
              <a:rPr lang="it-IT" sz="850" dirty="0">
                <a:solidFill>
                  <a:schemeClr val="bg1"/>
                </a:solidFill>
                <a:latin typeface="Gotham" panose="02000804040000020004" pitchFamily="2" charset="0"/>
              </a:rPr>
              <a:t>Kazakistan		33%</a:t>
            </a:r>
          </a:p>
          <a:p>
            <a:r>
              <a:rPr lang="it-IT" sz="850" dirty="0">
                <a:solidFill>
                  <a:srgbClr val="00D95A"/>
                </a:solidFill>
                <a:latin typeface="Gotham" panose="02000804040000020004" pitchFamily="2" charset="0"/>
              </a:rPr>
              <a:t>Lettonia		13%</a:t>
            </a:r>
          </a:p>
          <a:p>
            <a:r>
              <a:rPr lang="it-IT" sz="850" dirty="0">
                <a:solidFill>
                  <a:schemeClr val="bg1"/>
                </a:solidFill>
                <a:latin typeface="Gotham" panose="02000804040000020004" pitchFamily="2" charset="0"/>
              </a:rPr>
              <a:t>Lituania			80%</a:t>
            </a:r>
          </a:p>
          <a:p>
            <a:r>
              <a:rPr lang="it-IT" sz="850" dirty="0">
                <a:solidFill>
                  <a:srgbClr val="00D95A"/>
                </a:solidFill>
                <a:latin typeface="Gotham" panose="02000804040000020004" pitchFamily="2" charset="0"/>
              </a:rPr>
              <a:t>Lussemburgo		0%</a:t>
            </a:r>
          </a:p>
          <a:p>
            <a:r>
              <a:rPr lang="it-IT" sz="850" dirty="0">
                <a:solidFill>
                  <a:schemeClr val="bg1"/>
                </a:solidFill>
                <a:latin typeface="Gotham" panose="02000804040000020004" pitchFamily="2" charset="0"/>
              </a:rPr>
              <a:t>Malesia			12%</a:t>
            </a:r>
          </a:p>
          <a:p>
            <a:r>
              <a:rPr lang="it-IT" sz="850" dirty="0">
                <a:solidFill>
                  <a:srgbClr val="00D95A"/>
                </a:solidFill>
                <a:latin typeface="Gotham" panose="02000804040000020004" pitchFamily="2" charset="0"/>
              </a:rPr>
              <a:t>Marocco		37%</a:t>
            </a:r>
          </a:p>
          <a:p>
            <a:r>
              <a:rPr lang="it-IT" sz="850" dirty="0">
                <a:solidFill>
                  <a:schemeClr val="bg1"/>
                </a:solidFill>
                <a:latin typeface="Gotham" panose="02000804040000020004" pitchFamily="2" charset="0"/>
              </a:rPr>
              <a:t>Messico			33%</a:t>
            </a:r>
          </a:p>
          <a:p>
            <a:r>
              <a:rPr lang="it-IT" sz="850" dirty="0">
                <a:solidFill>
                  <a:srgbClr val="00D95A"/>
                </a:solidFill>
                <a:latin typeface="Gotham" panose="02000804040000020004" pitchFamily="2" charset="0"/>
              </a:rPr>
              <a:t>Nicaragua		3%</a:t>
            </a:r>
          </a:p>
          <a:p>
            <a:r>
              <a:rPr lang="it-IT" sz="850" dirty="0">
                <a:solidFill>
                  <a:schemeClr val="bg1"/>
                </a:solidFill>
                <a:latin typeface="Gotham" panose="02000804040000020004" pitchFamily="2" charset="0"/>
              </a:rPr>
              <a:t>Nigeria			81%</a:t>
            </a:r>
          </a:p>
          <a:p>
            <a:r>
              <a:rPr lang="it-IT" sz="850" dirty="0">
                <a:solidFill>
                  <a:srgbClr val="00D95A"/>
                </a:solidFill>
                <a:latin typeface="Gotham" panose="02000804040000020004" pitchFamily="2" charset="0"/>
              </a:rPr>
              <a:t>Norvegia		46%</a:t>
            </a:r>
          </a:p>
          <a:p>
            <a:r>
              <a:rPr lang="it-IT" sz="850" dirty="0">
                <a:solidFill>
                  <a:schemeClr val="bg1"/>
                </a:solidFill>
                <a:latin typeface="Gotham" panose="02000804040000020004" pitchFamily="2" charset="0"/>
              </a:rPr>
              <a:t>Nuova Zelanda		2%</a:t>
            </a:r>
          </a:p>
          <a:p>
            <a:r>
              <a:rPr lang="it-IT" sz="850" dirty="0">
                <a:solidFill>
                  <a:srgbClr val="00D95A"/>
                </a:solidFill>
                <a:latin typeface="Gotham" panose="02000804040000020004" pitchFamily="2" charset="0"/>
              </a:rPr>
              <a:t>Paesi Bassi		29%</a:t>
            </a:r>
          </a:p>
          <a:p>
            <a:r>
              <a:rPr lang="it-IT" sz="850" dirty="0">
                <a:solidFill>
                  <a:schemeClr val="bg1"/>
                </a:solidFill>
                <a:latin typeface="Gotham" panose="02000804040000020004" pitchFamily="2" charset="0"/>
              </a:rPr>
              <a:t>Pakistan		41%</a:t>
            </a:r>
          </a:p>
          <a:p>
            <a:endParaRPr lang="it-IT" sz="850" dirty="0">
              <a:solidFill>
                <a:srgbClr val="00D95A"/>
              </a:solidFill>
              <a:latin typeface="Gotham" panose="02000804040000020004" pitchFamily="2" charset="0"/>
            </a:endParaRPr>
          </a:p>
        </p:txBody>
      </p:sp>
      <p:cxnSp>
        <p:nvCxnSpPr>
          <p:cNvPr id="16" name="Connettore diritto 15">
            <a:extLst>
              <a:ext uri="{FF2B5EF4-FFF2-40B4-BE49-F238E27FC236}">
                <a16:creationId xmlns:a16="http://schemas.microsoft.com/office/drawing/2014/main" id="{9B0A9455-8157-A748-CC8C-9764AEE314DE}"/>
              </a:ext>
            </a:extLst>
          </p:cNvPr>
          <p:cNvCxnSpPr/>
          <p:nvPr/>
        </p:nvCxnSpPr>
        <p:spPr>
          <a:xfrm>
            <a:off x="2361235" y="40511"/>
            <a:ext cx="0" cy="313095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32444155-1FC9-F82E-7D39-3719F42D3177}"/>
              </a:ext>
            </a:extLst>
          </p:cNvPr>
          <p:cNvCxnSpPr/>
          <p:nvPr/>
        </p:nvCxnSpPr>
        <p:spPr>
          <a:xfrm>
            <a:off x="5181599" y="40511"/>
            <a:ext cx="0" cy="313095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545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CCDD0-FCAC-582C-5FFB-2416A785695E}"/>
              </a:ext>
            </a:extLst>
          </p:cNvPr>
          <p:cNvSpPr>
            <a:spLocks noGrp="1"/>
          </p:cNvSpPr>
          <p:nvPr>
            <p:ph type="title"/>
          </p:nvPr>
        </p:nvSpPr>
        <p:spPr>
          <a:xfrm>
            <a:off x="43052" y="49137"/>
            <a:ext cx="7473567" cy="332828"/>
          </a:xfrm>
        </p:spPr>
        <p:txBody>
          <a:bodyPr>
            <a:normAutofit/>
          </a:bodyPr>
          <a:lstStyle/>
          <a:p>
            <a:pPr algn="ctr"/>
            <a:r>
              <a:rPr lang="it-IT" sz="1600" dirty="0">
                <a:solidFill>
                  <a:srgbClr val="00D95A"/>
                </a:solidFill>
                <a:latin typeface="Gotham" panose="02000804040000020004" pitchFamily="2" charset="0"/>
              </a:rPr>
              <a:t>Bonus: può ciò che influenza le </a:t>
            </a:r>
            <a:r>
              <a:rPr lang="it-IT" sz="1600" dirty="0" err="1">
                <a:solidFill>
                  <a:srgbClr val="00D95A"/>
                </a:solidFill>
                <a:latin typeface="Gotham" panose="02000804040000020004" pitchFamily="2" charset="0"/>
              </a:rPr>
              <a:t>viral</a:t>
            </a:r>
            <a:r>
              <a:rPr lang="it-IT" sz="1600" dirty="0">
                <a:solidFill>
                  <a:srgbClr val="00D95A"/>
                </a:solidFill>
                <a:latin typeface="Gotham" panose="02000804040000020004" pitchFamily="2" charset="0"/>
              </a:rPr>
              <a:t> essere a sua volta influenzato?</a:t>
            </a:r>
          </a:p>
        </p:txBody>
      </p:sp>
      <p:sp>
        <p:nvSpPr>
          <p:cNvPr id="3" name="Segnaposto contenuto 2">
            <a:extLst>
              <a:ext uri="{FF2B5EF4-FFF2-40B4-BE49-F238E27FC236}">
                <a16:creationId xmlns:a16="http://schemas.microsoft.com/office/drawing/2014/main" id="{0DE120F3-C31F-1886-FAA2-1F370F8B0FEA}"/>
              </a:ext>
            </a:extLst>
          </p:cNvPr>
          <p:cNvSpPr>
            <a:spLocks noGrp="1"/>
          </p:cNvSpPr>
          <p:nvPr>
            <p:ph idx="1"/>
          </p:nvPr>
        </p:nvSpPr>
        <p:spPr>
          <a:xfrm>
            <a:off x="133807" y="751298"/>
            <a:ext cx="7292051" cy="2149738"/>
          </a:xfrm>
        </p:spPr>
        <p:txBody>
          <a:bodyPr>
            <a:noAutofit/>
          </a:bodyPr>
          <a:lstStyle/>
          <a:p>
            <a:pPr marL="0" indent="0">
              <a:buNone/>
            </a:pPr>
            <a:r>
              <a:rPr lang="it-IT" sz="1100" dirty="0">
                <a:solidFill>
                  <a:schemeClr val="bg1"/>
                </a:solidFill>
                <a:latin typeface="Gotham" panose="02000804040000020004" pitchFamily="2" charset="0"/>
              </a:rPr>
              <a:t>Artista			Titolo					Anno pubblicazione		Giorni</a:t>
            </a:r>
          </a:p>
          <a:p>
            <a:pPr marL="0" indent="0">
              <a:buNone/>
            </a:pPr>
            <a:r>
              <a:rPr lang="it-IT" sz="1100" dirty="0">
                <a:solidFill>
                  <a:srgbClr val="00D95A"/>
                </a:solidFill>
                <a:latin typeface="Gotham" panose="02000804040000020004" pitchFamily="2" charset="0"/>
              </a:rPr>
              <a:t>Kate Bush			Running Up </a:t>
            </a:r>
            <a:r>
              <a:rPr lang="it-IT" sz="1100" dirty="0" err="1">
                <a:solidFill>
                  <a:srgbClr val="00D95A"/>
                </a:solidFill>
                <a:latin typeface="Gotham" panose="02000804040000020004" pitchFamily="2" charset="0"/>
              </a:rPr>
              <a:t>That</a:t>
            </a:r>
            <a:r>
              <a:rPr lang="it-IT" sz="1100" dirty="0">
                <a:solidFill>
                  <a:srgbClr val="00D95A"/>
                </a:solidFill>
                <a:latin typeface="Gotham" panose="02000804040000020004" pitchFamily="2" charset="0"/>
              </a:rPr>
              <a:t> Hill			1985			    	   15</a:t>
            </a:r>
          </a:p>
          <a:p>
            <a:pPr marL="0" indent="0">
              <a:buNone/>
            </a:pPr>
            <a:r>
              <a:rPr lang="it-IT" sz="1100" dirty="0">
                <a:solidFill>
                  <a:srgbClr val="00D95A"/>
                </a:solidFill>
                <a:latin typeface="Gotham" panose="02000804040000020004" pitchFamily="2" charset="0"/>
              </a:rPr>
              <a:t>DJ Robin			Layla						2022			    	   14</a:t>
            </a:r>
          </a:p>
          <a:p>
            <a:pPr marL="0" indent="0">
              <a:buNone/>
            </a:pPr>
            <a:r>
              <a:rPr lang="it-IT" sz="1100" dirty="0">
                <a:solidFill>
                  <a:srgbClr val="00D95A"/>
                </a:solidFill>
                <a:latin typeface="Gotham" panose="02000804040000020004" pitchFamily="2" charset="0"/>
              </a:rPr>
              <a:t>Musical Youth		Pass the </a:t>
            </a:r>
            <a:r>
              <a:rPr lang="it-IT" sz="1100" dirty="0" err="1">
                <a:solidFill>
                  <a:srgbClr val="00D95A"/>
                </a:solidFill>
                <a:latin typeface="Gotham" panose="02000804040000020004" pitchFamily="2" charset="0"/>
              </a:rPr>
              <a:t>Dutchie</a:t>
            </a:r>
            <a:r>
              <a:rPr lang="it-IT" sz="1100" dirty="0">
                <a:solidFill>
                  <a:srgbClr val="00D95A"/>
                </a:solidFill>
                <a:latin typeface="Gotham" panose="02000804040000020004" pitchFamily="2" charset="0"/>
              </a:rPr>
              <a:t>				1982			    	   12</a:t>
            </a:r>
          </a:p>
          <a:p>
            <a:pPr marL="0" indent="0">
              <a:buNone/>
            </a:pPr>
            <a:r>
              <a:rPr lang="it-IT" sz="1100" dirty="0">
                <a:solidFill>
                  <a:srgbClr val="00D95A"/>
                </a:solidFill>
                <a:latin typeface="Gotham" panose="02000804040000020004" pitchFamily="2" charset="0"/>
              </a:rPr>
              <a:t>Stephen Sanchez		</a:t>
            </a:r>
            <a:r>
              <a:rPr lang="it-IT" sz="1100" dirty="0" err="1">
                <a:solidFill>
                  <a:srgbClr val="00D95A"/>
                </a:solidFill>
                <a:latin typeface="Gotham" panose="02000804040000020004" pitchFamily="2" charset="0"/>
              </a:rPr>
              <a:t>Until</a:t>
            </a:r>
            <a:r>
              <a:rPr lang="it-IT" sz="1100" dirty="0">
                <a:solidFill>
                  <a:srgbClr val="00D95A"/>
                </a:solidFill>
                <a:latin typeface="Gotham" panose="02000804040000020004" pitchFamily="2" charset="0"/>
              </a:rPr>
              <a:t> I </a:t>
            </a:r>
            <a:r>
              <a:rPr lang="it-IT" sz="1100" dirty="0" err="1">
                <a:solidFill>
                  <a:srgbClr val="00D95A"/>
                </a:solidFill>
                <a:latin typeface="Gotham" panose="02000804040000020004" pitchFamily="2" charset="0"/>
              </a:rPr>
              <a:t>Found</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You</a:t>
            </a:r>
            <a:r>
              <a:rPr lang="it-IT" sz="1100" dirty="0">
                <a:solidFill>
                  <a:srgbClr val="00D95A"/>
                </a:solidFill>
                <a:latin typeface="Gotham" panose="02000804040000020004" pitchFamily="2" charset="0"/>
              </a:rPr>
              <a:t>				2021			    	   11</a:t>
            </a:r>
          </a:p>
          <a:p>
            <a:pPr marL="0" indent="0">
              <a:buNone/>
            </a:pPr>
            <a:r>
              <a:rPr lang="it-IT" sz="1100" dirty="0" err="1">
                <a:solidFill>
                  <a:srgbClr val="00D95A"/>
                </a:solidFill>
                <a:latin typeface="Gotham" panose="02000804040000020004" pitchFamily="2" charset="0"/>
              </a:rPr>
              <a:t>Keisya</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Levronka</a:t>
            </a:r>
            <a:r>
              <a:rPr lang="it-IT" sz="1100" dirty="0">
                <a:solidFill>
                  <a:srgbClr val="00D95A"/>
                </a:solidFill>
                <a:latin typeface="Gotham" panose="02000804040000020004" pitchFamily="2" charset="0"/>
              </a:rPr>
              <a:t>		Tak </a:t>
            </a:r>
            <a:r>
              <a:rPr lang="it-IT" sz="1100" dirty="0" err="1">
                <a:solidFill>
                  <a:srgbClr val="00D95A"/>
                </a:solidFill>
                <a:latin typeface="Gotham" panose="02000804040000020004" pitchFamily="2" charset="0"/>
              </a:rPr>
              <a:t>Ingin</a:t>
            </a:r>
            <a:r>
              <a:rPr lang="it-IT" sz="1100" dirty="0">
                <a:solidFill>
                  <a:srgbClr val="00D95A"/>
                </a:solidFill>
                <a:latin typeface="Gotham" panose="02000804040000020004" pitchFamily="2" charset="0"/>
              </a:rPr>
              <a:t> Usai				2022			     	   9</a:t>
            </a:r>
          </a:p>
          <a:p>
            <a:pPr marL="0" indent="0">
              <a:buNone/>
            </a:pPr>
            <a:r>
              <a:rPr lang="it-IT" sz="1100" dirty="0">
                <a:solidFill>
                  <a:srgbClr val="00D95A"/>
                </a:solidFill>
                <a:latin typeface="Gotham" panose="02000804040000020004" pitchFamily="2" charset="0"/>
              </a:rPr>
              <a:t>PLAYAMANE		MIDNIGHT					2022			     	   5</a:t>
            </a:r>
          </a:p>
          <a:p>
            <a:pPr marL="0" indent="0">
              <a:buNone/>
            </a:pPr>
            <a:r>
              <a:rPr lang="it-IT" sz="1100" dirty="0" err="1">
                <a:solidFill>
                  <a:srgbClr val="00D95A"/>
                </a:solidFill>
                <a:latin typeface="Gotham" panose="02000804040000020004" pitchFamily="2" charset="0"/>
              </a:rPr>
              <a:t>Jovem</a:t>
            </a:r>
            <a:r>
              <a:rPr lang="it-IT" sz="1100" dirty="0">
                <a:solidFill>
                  <a:srgbClr val="00D95A"/>
                </a:solidFill>
                <a:latin typeface="Gotham" panose="02000804040000020004" pitchFamily="2" charset="0"/>
              </a:rPr>
              <a:t> Dionisio		ACORDA PEDRINHO			2022			     	   4</a:t>
            </a:r>
          </a:p>
          <a:p>
            <a:pPr marL="0" indent="0">
              <a:buNone/>
            </a:pPr>
            <a:r>
              <a:rPr lang="it-IT" sz="1100" dirty="0">
                <a:solidFill>
                  <a:srgbClr val="00D95A"/>
                </a:solidFill>
                <a:latin typeface="Gotham" panose="02000804040000020004" pitchFamily="2" charset="0"/>
              </a:rPr>
              <a:t>130 BPM			</a:t>
            </a:r>
            <a:r>
              <a:rPr lang="pt-BR" sz="1100" dirty="0">
                <a:solidFill>
                  <a:srgbClr val="00D95A"/>
                </a:solidFill>
                <a:latin typeface="Gotham" panose="02000804040000020004" pitchFamily="2" charset="0"/>
              </a:rPr>
              <a:t>EU JÁ SOFRI POR AMOR...		2022			     	   2</a:t>
            </a:r>
            <a:r>
              <a:rPr lang="it-IT" sz="1100" dirty="0">
                <a:solidFill>
                  <a:srgbClr val="00D95A"/>
                </a:solidFill>
                <a:latin typeface="Gotham" panose="02000804040000020004" pitchFamily="2" charset="0"/>
              </a:rPr>
              <a:t>	</a:t>
            </a:r>
          </a:p>
          <a:p>
            <a:pPr marL="0" indent="0">
              <a:buNone/>
            </a:pPr>
            <a:r>
              <a:rPr lang="it-IT" sz="1100" dirty="0">
                <a:solidFill>
                  <a:srgbClr val="00D95A"/>
                </a:solidFill>
                <a:latin typeface="Gotham" panose="02000804040000020004" pitchFamily="2" charset="0"/>
              </a:rPr>
              <a:t>Duke &amp; Jones		</a:t>
            </a:r>
            <a:r>
              <a:rPr lang="it-IT" sz="1100" dirty="0" err="1">
                <a:solidFill>
                  <a:srgbClr val="00D95A"/>
                </a:solidFill>
                <a:latin typeface="Gotham" panose="02000804040000020004" pitchFamily="2" charset="0"/>
              </a:rPr>
              <a:t>Jiggle</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Jiggle</a:t>
            </a:r>
            <a:r>
              <a:rPr lang="it-IT" sz="1100" dirty="0">
                <a:solidFill>
                  <a:srgbClr val="00D95A"/>
                </a:solidFill>
                <a:latin typeface="Gotham" panose="02000804040000020004" pitchFamily="2" charset="0"/>
              </a:rPr>
              <a:t>				2022			     	   2</a:t>
            </a:r>
          </a:p>
        </p:txBody>
      </p:sp>
      <p:sp>
        <p:nvSpPr>
          <p:cNvPr id="4" name="CasellaDiTesto 3">
            <a:extLst>
              <a:ext uri="{FF2B5EF4-FFF2-40B4-BE49-F238E27FC236}">
                <a16:creationId xmlns:a16="http://schemas.microsoft.com/office/drawing/2014/main" id="{7BD1A71D-7299-9328-5A98-91B589B33805}"/>
              </a:ext>
            </a:extLst>
          </p:cNvPr>
          <p:cNvSpPr txBox="1"/>
          <p:nvPr/>
        </p:nvSpPr>
        <p:spPr>
          <a:xfrm>
            <a:off x="240872" y="441120"/>
            <a:ext cx="7077919" cy="246221"/>
          </a:xfrm>
          <a:prstGeom prst="rect">
            <a:avLst/>
          </a:prstGeom>
          <a:noFill/>
        </p:spPr>
        <p:txBody>
          <a:bodyPr wrap="square" rtlCol="0">
            <a:spAutoFit/>
          </a:bodyPr>
          <a:lstStyle/>
          <a:p>
            <a:pPr algn="ctr"/>
            <a:r>
              <a:rPr lang="it-IT" sz="1000" dirty="0">
                <a:solidFill>
                  <a:schemeClr val="bg1"/>
                </a:solidFill>
                <a:latin typeface="Gotham" panose="02000804040000020004" pitchFamily="2" charset="0"/>
              </a:rPr>
              <a:t>Questi sono i primi 5 brani presenti nella playlist </a:t>
            </a:r>
            <a:r>
              <a:rPr lang="it-IT" sz="1000" dirty="0" err="1">
                <a:solidFill>
                  <a:schemeClr val="bg1"/>
                </a:solidFill>
                <a:latin typeface="Gotham" panose="02000804040000020004" pitchFamily="2" charset="0"/>
              </a:rPr>
              <a:t>viral</a:t>
            </a:r>
            <a:r>
              <a:rPr lang="it-IT" sz="1000" dirty="0">
                <a:solidFill>
                  <a:schemeClr val="bg1"/>
                </a:solidFill>
                <a:latin typeface="Gotham" panose="02000804040000020004" pitchFamily="2" charset="0"/>
              </a:rPr>
              <a:t> global durante i 15 giorni di raccolta dati</a:t>
            </a:r>
          </a:p>
        </p:txBody>
      </p:sp>
      <p:pic>
        <p:nvPicPr>
          <p:cNvPr id="7" name="Immagine 6">
            <a:extLst>
              <a:ext uri="{FF2B5EF4-FFF2-40B4-BE49-F238E27FC236}">
                <a16:creationId xmlns:a16="http://schemas.microsoft.com/office/drawing/2014/main" id="{FD1CEFD1-86A8-490D-00C0-043558148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682587">
            <a:off x="6792358" y="2660580"/>
            <a:ext cx="919604" cy="919604"/>
          </a:xfrm>
          <a:prstGeom prst="rect">
            <a:avLst/>
          </a:prstGeom>
        </p:spPr>
      </p:pic>
    </p:spTree>
    <p:extLst>
      <p:ext uri="{BB962C8B-B14F-4D97-AF65-F5344CB8AC3E}">
        <p14:creationId xmlns:p14="http://schemas.microsoft.com/office/powerpoint/2010/main" val="3662017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CCDD0-FCAC-582C-5FFB-2416A785695E}"/>
              </a:ext>
            </a:extLst>
          </p:cNvPr>
          <p:cNvSpPr>
            <a:spLocks noGrp="1"/>
          </p:cNvSpPr>
          <p:nvPr>
            <p:ph type="title"/>
          </p:nvPr>
        </p:nvSpPr>
        <p:spPr>
          <a:xfrm>
            <a:off x="43052" y="49137"/>
            <a:ext cx="7473567" cy="332828"/>
          </a:xfrm>
        </p:spPr>
        <p:txBody>
          <a:bodyPr>
            <a:normAutofit/>
          </a:bodyPr>
          <a:lstStyle/>
          <a:p>
            <a:pPr algn="ctr"/>
            <a:r>
              <a:rPr lang="it-IT" sz="1600" dirty="0">
                <a:solidFill>
                  <a:srgbClr val="00D95A"/>
                </a:solidFill>
                <a:latin typeface="Gotham" panose="02000804040000020004" pitchFamily="2" charset="0"/>
              </a:rPr>
              <a:t>Bonus: possono le top essere influenzate da fattori esterni?</a:t>
            </a:r>
          </a:p>
        </p:txBody>
      </p:sp>
      <p:sp>
        <p:nvSpPr>
          <p:cNvPr id="3" name="Segnaposto contenuto 2">
            <a:extLst>
              <a:ext uri="{FF2B5EF4-FFF2-40B4-BE49-F238E27FC236}">
                <a16:creationId xmlns:a16="http://schemas.microsoft.com/office/drawing/2014/main" id="{0DE120F3-C31F-1886-FAA2-1F370F8B0FEA}"/>
              </a:ext>
            </a:extLst>
          </p:cNvPr>
          <p:cNvSpPr>
            <a:spLocks noGrp="1"/>
          </p:cNvSpPr>
          <p:nvPr>
            <p:ph idx="1"/>
          </p:nvPr>
        </p:nvSpPr>
        <p:spPr>
          <a:xfrm>
            <a:off x="133811" y="744839"/>
            <a:ext cx="7292051" cy="1750410"/>
          </a:xfrm>
        </p:spPr>
        <p:txBody>
          <a:bodyPr>
            <a:noAutofit/>
          </a:bodyPr>
          <a:lstStyle/>
          <a:p>
            <a:pPr marL="0" indent="0">
              <a:buNone/>
            </a:pPr>
            <a:r>
              <a:rPr lang="it-IT" sz="1100" dirty="0">
                <a:solidFill>
                  <a:schemeClr val="bg1"/>
                </a:solidFill>
                <a:latin typeface="Gotham" panose="02000804040000020004" pitchFamily="2" charset="0"/>
              </a:rPr>
              <a:t>Artista			Titolo					Anno pubblicazione		Giorni</a:t>
            </a:r>
          </a:p>
          <a:p>
            <a:pPr marL="0" indent="0">
              <a:buNone/>
            </a:pPr>
            <a:r>
              <a:rPr lang="it-IT" sz="1100" dirty="0">
                <a:solidFill>
                  <a:srgbClr val="00D95A"/>
                </a:solidFill>
                <a:latin typeface="Gotham" panose="02000804040000020004" pitchFamily="2" charset="0"/>
              </a:rPr>
              <a:t>Kate Bush			Running Up </a:t>
            </a:r>
            <a:r>
              <a:rPr lang="it-IT" sz="1100" dirty="0" err="1">
                <a:solidFill>
                  <a:srgbClr val="00D95A"/>
                </a:solidFill>
                <a:latin typeface="Gotham" panose="02000804040000020004" pitchFamily="2" charset="0"/>
              </a:rPr>
              <a:t>That</a:t>
            </a:r>
            <a:r>
              <a:rPr lang="it-IT" sz="1100" dirty="0">
                <a:solidFill>
                  <a:srgbClr val="00D95A"/>
                </a:solidFill>
                <a:latin typeface="Gotham" panose="02000804040000020004" pitchFamily="2" charset="0"/>
              </a:rPr>
              <a:t> Hill			1985			    	   15</a:t>
            </a:r>
          </a:p>
          <a:p>
            <a:pPr marL="0" indent="0">
              <a:buNone/>
            </a:pPr>
            <a:r>
              <a:rPr lang="it-IT" sz="1100" dirty="0">
                <a:solidFill>
                  <a:srgbClr val="00D95A"/>
                </a:solidFill>
                <a:latin typeface="Gotham" panose="02000804040000020004" pitchFamily="2" charset="0"/>
              </a:rPr>
              <a:t>Harry Styles			</a:t>
            </a:r>
            <a:r>
              <a:rPr lang="it-IT" sz="1100" dirty="0" err="1">
                <a:solidFill>
                  <a:srgbClr val="00D95A"/>
                </a:solidFill>
                <a:latin typeface="Gotham" panose="02000804040000020004" pitchFamily="2" charset="0"/>
              </a:rPr>
              <a:t>As</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It</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Was</a:t>
            </a:r>
            <a:r>
              <a:rPr lang="it-IT" sz="1100" dirty="0">
                <a:solidFill>
                  <a:srgbClr val="00D95A"/>
                </a:solidFill>
                <a:latin typeface="Gotham" panose="02000804040000020004" pitchFamily="2" charset="0"/>
              </a:rPr>
              <a:t>					2022			    	   15</a:t>
            </a:r>
          </a:p>
          <a:p>
            <a:pPr marL="0" indent="0">
              <a:buNone/>
            </a:pPr>
            <a:r>
              <a:rPr lang="it-IT" sz="1100" dirty="0" err="1">
                <a:solidFill>
                  <a:srgbClr val="00D95A"/>
                </a:solidFill>
                <a:latin typeface="Gotham" panose="02000804040000020004" pitchFamily="2" charset="0"/>
              </a:rPr>
              <a:t>Bad</a:t>
            </a:r>
            <a:r>
              <a:rPr lang="it-IT" sz="1100" dirty="0">
                <a:solidFill>
                  <a:srgbClr val="00D95A"/>
                </a:solidFill>
                <a:latin typeface="Gotham" panose="02000804040000020004" pitchFamily="2" charset="0"/>
              </a:rPr>
              <a:t> Bunny			Me Porto Bonito				2022			    	   15</a:t>
            </a:r>
          </a:p>
          <a:p>
            <a:pPr marL="0" indent="0">
              <a:buNone/>
            </a:pPr>
            <a:r>
              <a:rPr lang="it-IT" sz="1100" dirty="0" err="1">
                <a:solidFill>
                  <a:srgbClr val="00D95A"/>
                </a:solidFill>
                <a:latin typeface="Gotham" panose="02000804040000020004" pitchFamily="2" charset="0"/>
              </a:rPr>
              <a:t>Bad</a:t>
            </a:r>
            <a:r>
              <a:rPr lang="it-IT" sz="1100" dirty="0">
                <a:solidFill>
                  <a:srgbClr val="00D95A"/>
                </a:solidFill>
                <a:latin typeface="Gotham" panose="02000804040000020004" pitchFamily="2" charset="0"/>
              </a:rPr>
              <a:t> Bunny			</a:t>
            </a:r>
            <a:r>
              <a:rPr lang="it-IT" sz="1100" dirty="0" err="1">
                <a:solidFill>
                  <a:srgbClr val="00D95A"/>
                </a:solidFill>
                <a:latin typeface="Gotham" panose="02000804040000020004" pitchFamily="2" charset="0"/>
              </a:rPr>
              <a:t>Ojitos</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Lindos</a:t>
            </a:r>
            <a:r>
              <a:rPr lang="it-IT" sz="1100" dirty="0">
                <a:solidFill>
                  <a:srgbClr val="00D95A"/>
                </a:solidFill>
                <a:latin typeface="Gotham" panose="02000804040000020004" pitchFamily="2" charset="0"/>
              </a:rPr>
              <a:t>				2022			    	   15</a:t>
            </a:r>
          </a:p>
          <a:p>
            <a:pPr marL="0" indent="0">
              <a:buNone/>
            </a:pPr>
            <a:r>
              <a:rPr lang="it-IT" sz="1100" dirty="0" err="1">
                <a:solidFill>
                  <a:srgbClr val="00D95A"/>
                </a:solidFill>
                <a:latin typeface="Gotham" panose="02000804040000020004" pitchFamily="2" charset="0"/>
              </a:rPr>
              <a:t>Bad</a:t>
            </a:r>
            <a:r>
              <a:rPr lang="it-IT" sz="1100" dirty="0">
                <a:solidFill>
                  <a:srgbClr val="00D95A"/>
                </a:solidFill>
                <a:latin typeface="Gotham" panose="02000804040000020004" pitchFamily="2" charset="0"/>
              </a:rPr>
              <a:t> Bunny			</a:t>
            </a:r>
            <a:r>
              <a:rPr lang="it-IT" sz="1100" dirty="0" err="1">
                <a:solidFill>
                  <a:srgbClr val="00D95A"/>
                </a:solidFill>
                <a:latin typeface="Gotham" panose="02000804040000020004" pitchFamily="2" charset="0"/>
              </a:rPr>
              <a:t>Tití</a:t>
            </a:r>
            <a:r>
              <a:rPr lang="it-IT" sz="1100" dirty="0">
                <a:solidFill>
                  <a:srgbClr val="00D95A"/>
                </a:solidFill>
                <a:latin typeface="Gotham" panose="02000804040000020004" pitchFamily="2" charset="0"/>
              </a:rPr>
              <a:t> Me </a:t>
            </a:r>
            <a:r>
              <a:rPr lang="it-IT" sz="1100" dirty="0" err="1">
                <a:solidFill>
                  <a:srgbClr val="00D95A"/>
                </a:solidFill>
                <a:latin typeface="Gotham" panose="02000804040000020004" pitchFamily="2" charset="0"/>
              </a:rPr>
              <a:t>Preguntó</a:t>
            </a:r>
            <a:r>
              <a:rPr lang="it-IT" sz="1100" dirty="0">
                <a:solidFill>
                  <a:srgbClr val="00D95A"/>
                </a:solidFill>
                <a:latin typeface="Gotham" panose="02000804040000020004" pitchFamily="2" charset="0"/>
              </a:rPr>
              <a:t>				2022			    	   11</a:t>
            </a:r>
          </a:p>
          <a:p>
            <a:pPr marL="0" indent="0">
              <a:buNone/>
            </a:pPr>
            <a:r>
              <a:rPr lang="it-IT" sz="1100" dirty="0">
                <a:solidFill>
                  <a:srgbClr val="00D95A"/>
                </a:solidFill>
                <a:latin typeface="Gotham" panose="02000804040000020004" pitchFamily="2" charset="0"/>
              </a:rPr>
              <a:t>BTS				</a:t>
            </a:r>
            <a:r>
              <a:rPr lang="it-IT" sz="1100" dirty="0" err="1">
                <a:solidFill>
                  <a:srgbClr val="00D95A"/>
                </a:solidFill>
                <a:latin typeface="Gotham" panose="02000804040000020004" pitchFamily="2" charset="0"/>
              </a:rPr>
              <a:t>Yet</a:t>
            </a:r>
            <a:r>
              <a:rPr lang="it-IT" sz="1100" dirty="0">
                <a:solidFill>
                  <a:srgbClr val="00D95A"/>
                </a:solidFill>
                <a:latin typeface="Gotham" panose="02000804040000020004" pitchFamily="2" charset="0"/>
              </a:rPr>
              <a:t> To Come				2022			    	   2</a:t>
            </a:r>
          </a:p>
          <a:p>
            <a:pPr marL="0" indent="0">
              <a:buNone/>
            </a:pPr>
            <a:r>
              <a:rPr lang="it-IT" sz="1100" dirty="0" err="1">
                <a:solidFill>
                  <a:srgbClr val="00D95A"/>
                </a:solidFill>
                <a:latin typeface="Gotham" panose="02000804040000020004" pitchFamily="2" charset="0"/>
              </a:rPr>
              <a:t>Glimpse</a:t>
            </a:r>
            <a:r>
              <a:rPr lang="it-IT" sz="1100" dirty="0">
                <a:solidFill>
                  <a:srgbClr val="00D95A"/>
                </a:solidFill>
                <a:latin typeface="Gotham" panose="02000804040000020004" pitchFamily="2" charset="0"/>
              </a:rPr>
              <a:t> of </a:t>
            </a:r>
            <a:r>
              <a:rPr lang="it-IT" sz="1100" dirty="0" err="1">
                <a:solidFill>
                  <a:srgbClr val="00D95A"/>
                </a:solidFill>
                <a:latin typeface="Gotham" panose="02000804040000020004" pitchFamily="2" charset="0"/>
              </a:rPr>
              <a:t>Us</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Joji</a:t>
            </a:r>
            <a:r>
              <a:rPr lang="it-IT" sz="1100" dirty="0">
                <a:solidFill>
                  <a:srgbClr val="00D95A"/>
                </a:solidFill>
                <a:latin typeface="Gotham" panose="02000804040000020004" pitchFamily="2" charset="0"/>
              </a:rPr>
              <a:t>						2022			    	   2</a:t>
            </a:r>
          </a:p>
          <a:p>
            <a:pPr marL="0" indent="0">
              <a:buNone/>
            </a:pPr>
            <a:endParaRPr lang="it-IT" sz="1100" dirty="0">
              <a:solidFill>
                <a:srgbClr val="00D95A"/>
              </a:solidFill>
              <a:latin typeface="Gotham" panose="02000804040000020004" pitchFamily="2" charset="0"/>
            </a:endParaRPr>
          </a:p>
        </p:txBody>
      </p:sp>
      <p:sp>
        <p:nvSpPr>
          <p:cNvPr id="4" name="CasellaDiTesto 3">
            <a:extLst>
              <a:ext uri="{FF2B5EF4-FFF2-40B4-BE49-F238E27FC236}">
                <a16:creationId xmlns:a16="http://schemas.microsoft.com/office/drawing/2014/main" id="{7BD1A71D-7299-9328-5A98-91B589B33805}"/>
              </a:ext>
            </a:extLst>
          </p:cNvPr>
          <p:cNvSpPr txBox="1"/>
          <p:nvPr/>
        </p:nvSpPr>
        <p:spPr>
          <a:xfrm>
            <a:off x="240872" y="408499"/>
            <a:ext cx="7077919" cy="246221"/>
          </a:xfrm>
          <a:prstGeom prst="rect">
            <a:avLst/>
          </a:prstGeom>
          <a:noFill/>
        </p:spPr>
        <p:txBody>
          <a:bodyPr wrap="square" rtlCol="0">
            <a:spAutoFit/>
          </a:bodyPr>
          <a:lstStyle/>
          <a:p>
            <a:pPr algn="ctr"/>
            <a:r>
              <a:rPr lang="it-IT" sz="1000" dirty="0">
                <a:solidFill>
                  <a:schemeClr val="bg1"/>
                </a:solidFill>
                <a:latin typeface="Gotham" panose="02000804040000020004" pitchFamily="2" charset="0"/>
              </a:rPr>
              <a:t>Questi sono i primi 5 brani presenti nella playlist top global durante i 15 giorni di raccolta dati</a:t>
            </a:r>
          </a:p>
        </p:txBody>
      </p:sp>
      <p:sp>
        <p:nvSpPr>
          <p:cNvPr id="5" name="CasellaDiTesto 4">
            <a:extLst>
              <a:ext uri="{FF2B5EF4-FFF2-40B4-BE49-F238E27FC236}">
                <a16:creationId xmlns:a16="http://schemas.microsoft.com/office/drawing/2014/main" id="{2A388B9D-DCE6-E9E0-4809-2316B76356D2}"/>
              </a:ext>
            </a:extLst>
          </p:cNvPr>
          <p:cNvSpPr txBox="1"/>
          <p:nvPr/>
        </p:nvSpPr>
        <p:spPr>
          <a:xfrm>
            <a:off x="43049" y="2779404"/>
            <a:ext cx="7473567" cy="261610"/>
          </a:xfrm>
          <a:prstGeom prst="rect">
            <a:avLst/>
          </a:prstGeom>
          <a:noFill/>
        </p:spPr>
        <p:txBody>
          <a:bodyPr wrap="square" rtlCol="0">
            <a:spAutoFit/>
          </a:bodyPr>
          <a:lstStyle/>
          <a:p>
            <a:pPr algn="ctr"/>
            <a:r>
              <a:rPr lang="it-IT" sz="1100" dirty="0">
                <a:solidFill>
                  <a:schemeClr val="bg1"/>
                </a:solidFill>
                <a:latin typeface="Gotham" panose="02000804040000020004" pitchFamily="2" charset="0"/>
              </a:rPr>
              <a:t>Riguardo i brani che troviamo sia nella precedente che in questa slide notiamo qualcosa di strano?</a:t>
            </a:r>
          </a:p>
        </p:txBody>
      </p:sp>
      <p:cxnSp>
        <p:nvCxnSpPr>
          <p:cNvPr id="7" name="Connettore diritto 6">
            <a:extLst>
              <a:ext uri="{FF2B5EF4-FFF2-40B4-BE49-F238E27FC236}">
                <a16:creationId xmlns:a16="http://schemas.microsoft.com/office/drawing/2014/main" id="{5F5F51FB-3E40-9FAF-426C-4D864FCCE8DD}"/>
              </a:ext>
            </a:extLst>
          </p:cNvPr>
          <p:cNvCxnSpPr/>
          <p:nvPr/>
        </p:nvCxnSpPr>
        <p:spPr>
          <a:xfrm>
            <a:off x="43049" y="2585367"/>
            <a:ext cx="747356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A083F8C1-7ACB-9D13-A6E7-528DB5F44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230822">
            <a:off x="7046174" y="-209919"/>
            <a:ext cx="759376" cy="759376"/>
          </a:xfrm>
          <a:prstGeom prst="rect">
            <a:avLst/>
          </a:prstGeom>
        </p:spPr>
      </p:pic>
      <p:pic>
        <p:nvPicPr>
          <p:cNvPr id="10" name="Immagine 9">
            <a:extLst>
              <a:ext uri="{FF2B5EF4-FFF2-40B4-BE49-F238E27FC236}">
                <a16:creationId xmlns:a16="http://schemas.microsoft.com/office/drawing/2014/main" id="{75616994-F0AB-21C1-5734-74C6D42CF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904187">
            <a:off x="-176976" y="-192846"/>
            <a:ext cx="621573" cy="621573"/>
          </a:xfrm>
          <a:prstGeom prst="rect">
            <a:avLst/>
          </a:prstGeom>
        </p:spPr>
      </p:pic>
    </p:spTree>
    <p:extLst>
      <p:ext uri="{BB962C8B-B14F-4D97-AF65-F5344CB8AC3E}">
        <p14:creationId xmlns:p14="http://schemas.microsoft.com/office/powerpoint/2010/main" val="1787904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F97291-1727-CCE2-DAC4-2390AE2723DF}"/>
              </a:ext>
            </a:extLst>
          </p:cNvPr>
          <p:cNvSpPr>
            <a:spLocks noGrp="1"/>
          </p:cNvSpPr>
          <p:nvPr>
            <p:ph type="title"/>
          </p:nvPr>
        </p:nvSpPr>
        <p:spPr>
          <a:xfrm>
            <a:off x="519728" y="172505"/>
            <a:ext cx="6520220" cy="354143"/>
          </a:xfrm>
        </p:spPr>
        <p:txBody>
          <a:bodyPr>
            <a:normAutofit fontScale="90000"/>
          </a:bodyPr>
          <a:lstStyle/>
          <a:p>
            <a:pPr algn="ctr"/>
            <a:r>
              <a:rPr lang="it-IT" sz="2000" dirty="0">
                <a:solidFill>
                  <a:schemeClr val="bg1"/>
                </a:solidFill>
                <a:latin typeface="Gotham" panose="02000804040000020004" pitchFamily="2" charset="0"/>
              </a:rPr>
              <a:t>Ecco cosa notiamo di strano</a:t>
            </a:r>
          </a:p>
        </p:txBody>
      </p:sp>
      <p:sp>
        <p:nvSpPr>
          <p:cNvPr id="3" name="Segnaposto contenuto 2">
            <a:extLst>
              <a:ext uri="{FF2B5EF4-FFF2-40B4-BE49-F238E27FC236}">
                <a16:creationId xmlns:a16="http://schemas.microsoft.com/office/drawing/2014/main" id="{0E1BE732-5DB8-7566-4270-BA0FB920631F}"/>
              </a:ext>
            </a:extLst>
          </p:cNvPr>
          <p:cNvSpPr>
            <a:spLocks noGrp="1"/>
          </p:cNvSpPr>
          <p:nvPr>
            <p:ph idx="1"/>
          </p:nvPr>
        </p:nvSpPr>
        <p:spPr>
          <a:xfrm>
            <a:off x="81725" y="671332"/>
            <a:ext cx="7396223" cy="2343874"/>
          </a:xfrm>
        </p:spPr>
        <p:txBody>
          <a:bodyPr>
            <a:noAutofit/>
          </a:bodyPr>
          <a:lstStyle/>
          <a:p>
            <a:pPr marL="0" indent="0">
              <a:buNone/>
            </a:pPr>
            <a:r>
              <a:rPr lang="it-IT" sz="1250" dirty="0">
                <a:solidFill>
                  <a:srgbClr val="00D95A"/>
                </a:solidFill>
                <a:latin typeface="Gotham" panose="02000804040000020004" pitchFamily="2" charset="0"/>
              </a:rPr>
              <a:t>Notiamo che ben due brani pubblicati negli anni 80 compaiono per 15 e 12 volte tra i primi brani della playlist </a:t>
            </a:r>
            <a:r>
              <a:rPr lang="it-IT" sz="1250" dirty="0" err="1">
                <a:solidFill>
                  <a:srgbClr val="00D95A"/>
                </a:solidFill>
                <a:latin typeface="Gotham" panose="02000804040000020004" pitchFamily="2" charset="0"/>
              </a:rPr>
              <a:t>viral</a:t>
            </a:r>
            <a:r>
              <a:rPr lang="it-IT" sz="1250" dirty="0">
                <a:solidFill>
                  <a:srgbClr val="00D95A"/>
                </a:solidFill>
                <a:latin typeface="Gotham" panose="02000804040000020004" pitchFamily="2" charset="0"/>
              </a:rPr>
              <a:t> global, capisco che gli anni 80 vadano sempre di moda ma qualcosa non quadra.</a:t>
            </a:r>
          </a:p>
          <a:p>
            <a:pPr marL="0" indent="0">
              <a:buNone/>
            </a:pPr>
            <a:r>
              <a:rPr lang="it-IT" sz="1250" dirty="0">
                <a:solidFill>
                  <a:srgbClr val="00D95A"/>
                </a:solidFill>
                <a:latin typeface="Gotham" panose="02000804040000020004" pitchFamily="2" charset="0"/>
              </a:rPr>
              <a:t>La risposta è semplice, pochi giorni prima del 1 giugno approdava su Netflix la quarta stagione di una popolare serie che porta il nome di </a:t>
            </a:r>
            <a:r>
              <a:rPr lang="it-IT" sz="1250" dirty="0" err="1">
                <a:solidFill>
                  <a:srgbClr val="00D95A"/>
                </a:solidFill>
                <a:latin typeface="Gotham" panose="02000804040000020004" pitchFamily="2" charset="0"/>
              </a:rPr>
              <a:t>Stranger</a:t>
            </a:r>
            <a:r>
              <a:rPr lang="it-IT" sz="1250" dirty="0">
                <a:solidFill>
                  <a:srgbClr val="00D95A"/>
                </a:solidFill>
                <a:latin typeface="Gotham" panose="02000804040000020004" pitchFamily="2" charset="0"/>
              </a:rPr>
              <a:t> </a:t>
            </a:r>
            <a:r>
              <a:rPr lang="it-IT" sz="1250" dirty="0" err="1">
                <a:solidFill>
                  <a:srgbClr val="00D95A"/>
                </a:solidFill>
                <a:latin typeface="Gotham" panose="02000804040000020004" pitchFamily="2" charset="0"/>
              </a:rPr>
              <a:t>Things</a:t>
            </a:r>
            <a:r>
              <a:rPr lang="it-IT" sz="1250" dirty="0">
                <a:solidFill>
                  <a:srgbClr val="00D95A"/>
                </a:solidFill>
                <a:latin typeface="Gotham" panose="02000804040000020004" pitchFamily="2" charset="0"/>
              </a:rPr>
              <a:t>, questa serie è ambientata negli anni 80 e ha come canzoni ricorrenti per tutta la quarta stagione proprio Running Up </a:t>
            </a:r>
            <a:r>
              <a:rPr lang="it-IT" sz="1250" dirty="0" err="1">
                <a:solidFill>
                  <a:srgbClr val="00D95A"/>
                </a:solidFill>
                <a:latin typeface="Gotham" panose="02000804040000020004" pitchFamily="2" charset="0"/>
              </a:rPr>
              <a:t>That</a:t>
            </a:r>
            <a:r>
              <a:rPr lang="it-IT" sz="1250" dirty="0">
                <a:solidFill>
                  <a:srgbClr val="00D95A"/>
                </a:solidFill>
                <a:latin typeface="Gotham" panose="02000804040000020004" pitchFamily="2" charset="0"/>
              </a:rPr>
              <a:t> Hill di Kate Bush e Pass the </a:t>
            </a:r>
            <a:r>
              <a:rPr lang="it-IT" sz="1250" dirty="0" err="1">
                <a:solidFill>
                  <a:srgbClr val="00D95A"/>
                </a:solidFill>
                <a:latin typeface="Gotham" panose="02000804040000020004" pitchFamily="2" charset="0"/>
              </a:rPr>
              <a:t>Dutchie</a:t>
            </a:r>
            <a:r>
              <a:rPr lang="it-IT" sz="1250" dirty="0">
                <a:solidFill>
                  <a:srgbClr val="00D95A"/>
                </a:solidFill>
                <a:latin typeface="Gotham" panose="02000804040000020004" pitchFamily="2" charset="0"/>
              </a:rPr>
              <a:t> di Musical Youth.</a:t>
            </a:r>
          </a:p>
          <a:p>
            <a:pPr marL="0" indent="0">
              <a:buNone/>
            </a:pPr>
            <a:r>
              <a:rPr lang="it-IT" sz="1250" dirty="0">
                <a:solidFill>
                  <a:srgbClr val="00D95A"/>
                </a:solidFill>
                <a:latin typeface="Gotham" panose="02000804040000020004" pitchFamily="2" charset="0"/>
              </a:rPr>
              <a:t>Quindi persone che neanche conoscevano la serie si sono trovate a usare queste canzoni perché spopolavano sui social e a far si che esse rientrassero nella </a:t>
            </a:r>
            <a:r>
              <a:rPr lang="it-IT" sz="1250" dirty="0" err="1">
                <a:solidFill>
                  <a:srgbClr val="00D95A"/>
                </a:solidFill>
                <a:latin typeface="Gotham" panose="02000804040000020004" pitchFamily="2" charset="0"/>
              </a:rPr>
              <a:t>viral</a:t>
            </a:r>
            <a:r>
              <a:rPr lang="it-IT" sz="1250" dirty="0">
                <a:solidFill>
                  <a:srgbClr val="00D95A"/>
                </a:solidFill>
                <a:latin typeface="Gotham" panose="02000804040000020004" pitchFamily="2" charset="0"/>
              </a:rPr>
              <a:t> global.</a:t>
            </a:r>
          </a:p>
          <a:p>
            <a:pPr marL="0" indent="0">
              <a:buNone/>
            </a:pPr>
            <a:r>
              <a:rPr lang="it-IT" sz="1250" dirty="0">
                <a:solidFill>
                  <a:srgbClr val="00D95A"/>
                </a:solidFill>
                <a:latin typeface="Gotham" panose="02000804040000020004" pitchFamily="2" charset="0"/>
              </a:rPr>
              <a:t>Ritroviamo poi Running Up </a:t>
            </a:r>
            <a:r>
              <a:rPr lang="it-IT" sz="1250" dirty="0" err="1">
                <a:solidFill>
                  <a:srgbClr val="00D95A"/>
                </a:solidFill>
                <a:latin typeface="Gotham" panose="02000804040000020004" pitchFamily="2" charset="0"/>
              </a:rPr>
              <a:t>That</a:t>
            </a:r>
            <a:r>
              <a:rPr lang="it-IT" sz="1250" dirty="0">
                <a:solidFill>
                  <a:srgbClr val="00D95A"/>
                </a:solidFill>
                <a:latin typeface="Gotham" panose="02000804040000020004" pitchFamily="2" charset="0"/>
              </a:rPr>
              <a:t> Hill anche nella playlist top global, ciò significa che alle persone una volta scoperta, la canzone, è piaciuta e hanno continuato ad ascoltarla.</a:t>
            </a:r>
            <a:endParaRPr lang="it-IT" sz="1250" dirty="0"/>
          </a:p>
        </p:txBody>
      </p:sp>
      <p:pic>
        <p:nvPicPr>
          <p:cNvPr id="8" name="Immagine 7">
            <a:extLst>
              <a:ext uri="{FF2B5EF4-FFF2-40B4-BE49-F238E27FC236}">
                <a16:creationId xmlns:a16="http://schemas.microsoft.com/office/drawing/2014/main" id="{F60C49BE-22A0-56E0-8549-FC0FEFFB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22205">
            <a:off x="6969027" y="2674857"/>
            <a:ext cx="785451" cy="785451"/>
          </a:xfrm>
          <a:prstGeom prst="rect">
            <a:avLst/>
          </a:prstGeom>
        </p:spPr>
      </p:pic>
      <p:pic>
        <p:nvPicPr>
          <p:cNvPr id="10" name="Immagine 9">
            <a:extLst>
              <a:ext uri="{FF2B5EF4-FFF2-40B4-BE49-F238E27FC236}">
                <a16:creationId xmlns:a16="http://schemas.microsoft.com/office/drawing/2014/main" id="{8012355A-65A0-5D25-8E19-876C9190E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81386">
            <a:off x="-158823" y="-275985"/>
            <a:ext cx="814446" cy="814446"/>
          </a:xfrm>
          <a:prstGeom prst="rect">
            <a:avLst/>
          </a:prstGeom>
        </p:spPr>
      </p:pic>
    </p:spTree>
    <p:extLst>
      <p:ext uri="{BB962C8B-B14F-4D97-AF65-F5344CB8AC3E}">
        <p14:creationId xmlns:p14="http://schemas.microsoft.com/office/powerpoint/2010/main" val="2924052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86A841-947E-478C-08A1-CBB6F1A1CC55}"/>
              </a:ext>
            </a:extLst>
          </p:cNvPr>
          <p:cNvSpPr>
            <a:spLocks noGrp="1"/>
          </p:cNvSpPr>
          <p:nvPr>
            <p:ph type="title"/>
          </p:nvPr>
        </p:nvSpPr>
        <p:spPr>
          <a:xfrm>
            <a:off x="519728" y="8625"/>
            <a:ext cx="6520220" cy="626267"/>
          </a:xfrm>
        </p:spPr>
        <p:txBody>
          <a:bodyPr>
            <a:normAutofit/>
          </a:bodyPr>
          <a:lstStyle/>
          <a:p>
            <a:pPr algn="ctr"/>
            <a:r>
              <a:rPr lang="it-IT" sz="2000" dirty="0">
                <a:solidFill>
                  <a:schemeClr val="bg1"/>
                </a:solidFill>
                <a:latin typeface="Gotham" panose="02000804040000020004" pitchFamily="2" charset="0"/>
              </a:rPr>
              <a:t>Conclusioni</a:t>
            </a:r>
          </a:p>
        </p:txBody>
      </p:sp>
      <p:sp>
        <p:nvSpPr>
          <p:cNvPr id="3" name="Segnaposto contenuto 2">
            <a:extLst>
              <a:ext uri="{FF2B5EF4-FFF2-40B4-BE49-F238E27FC236}">
                <a16:creationId xmlns:a16="http://schemas.microsoft.com/office/drawing/2014/main" id="{DFDD934A-1BD0-2877-B4E7-3112E1C22D6F}"/>
              </a:ext>
            </a:extLst>
          </p:cNvPr>
          <p:cNvSpPr>
            <a:spLocks noGrp="1"/>
          </p:cNvSpPr>
          <p:nvPr>
            <p:ph idx="1"/>
          </p:nvPr>
        </p:nvSpPr>
        <p:spPr>
          <a:xfrm>
            <a:off x="519728" y="592141"/>
            <a:ext cx="6520220" cy="2208932"/>
          </a:xfrm>
        </p:spPr>
        <p:txBody>
          <a:bodyPr>
            <a:noAutofit/>
          </a:bodyPr>
          <a:lstStyle/>
          <a:p>
            <a:pPr>
              <a:buFontTx/>
              <a:buChar char="-"/>
            </a:pPr>
            <a:r>
              <a:rPr lang="it-IT" sz="1100" dirty="0">
                <a:solidFill>
                  <a:srgbClr val="00D95A"/>
                </a:solidFill>
                <a:latin typeface="Gotham" panose="02000804040000020004" pitchFamily="2" charset="0"/>
              </a:rPr>
              <a:t>Le playlist </a:t>
            </a:r>
            <a:r>
              <a:rPr lang="it-IT" sz="1100" dirty="0" err="1">
                <a:solidFill>
                  <a:srgbClr val="00D95A"/>
                </a:solidFill>
                <a:latin typeface="Gotham" panose="02000804040000020004" pitchFamily="2" charset="0"/>
              </a:rPr>
              <a:t>viral</a:t>
            </a:r>
            <a:r>
              <a:rPr lang="it-IT" sz="1100" dirty="0">
                <a:solidFill>
                  <a:srgbClr val="00D95A"/>
                </a:solidFill>
                <a:latin typeface="Gotham" panose="02000804040000020004" pitchFamily="2" charset="0"/>
              </a:rPr>
              <a:t> sono molto meno solide rispetto alle top e variano con più facilità, nonostante il fatto che nelle </a:t>
            </a:r>
            <a:r>
              <a:rPr lang="it-IT" sz="1100" dirty="0" err="1">
                <a:solidFill>
                  <a:srgbClr val="00D95A"/>
                </a:solidFill>
                <a:latin typeface="Gotham" panose="02000804040000020004" pitchFamily="2" charset="0"/>
              </a:rPr>
              <a:t>viral</a:t>
            </a:r>
            <a:r>
              <a:rPr lang="it-IT" sz="1100" dirty="0">
                <a:solidFill>
                  <a:srgbClr val="00D95A"/>
                </a:solidFill>
                <a:latin typeface="Gotham" panose="02000804040000020004" pitchFamily="2" charset="0"/>
              </a:rPr>
              <a:t> i paesi tendano a condividere un maggiore numero di brani tra loro</a:t>
            </a:r>
          </a:p>
          <a:p>
            <a:pPr>
              <a:buFontTx/>
              <a:buChar char="-"/>
            </a:pPr>
            <a:r>
              <a:rPr lang="it-IT" sz="1100" dirty="0">
                <a:solidFill>
                  <a:srgbClr val="00D95A"/>
                </a:solidFill>
                <a:latin typeface="Gotham" panose="02000804040000020004" pitchFamily="2" charset="0"/>
              </a:rPr>
              <a:t>Molti paesi del sud </a:t>
            </a:r>
            <a:r>
              <a:rPr lang="it-IT" sz="1100" dirty="0" err="1">
                <a:solidFill>
                  <a:srgbClr val="00D95A"/>
                </a:solidFill>
                <a:latin typeface="Gotham" panose="02000804040000020004" pitchFamily="2" charset="0"/>
              </a:rPr>
              <a:t>america</a:t>
            </a:r>
            <a:r>
              <a:rPr lang="it-IT" sz="1100" dirty="0">
                <a:solidFill>
                  <a:srgbClr val="00D95A"/>
                </a:solidFill>
                <a:latin typeface="Gotham" panose="02000804040000020004" pitchFamily="2" charset="0"/>
              </a:rPr>
              <a:t> ascoltano la stessa musica e la utilizzano sui social</a:t>
            </a:r>
          </a:p>
          <a:p>
            <a:pPr>
              <a:buFontTx/>
              <a:buChar char="-"/>
            </a:pPr>
            <a:r>
              <a:rPr lang="it-IT" sz="1100" dirty="0">
                <a:solidFill>
                  <a:srgbClr val="00D95A"/>
                </a:solidFill>
                <a:latin typeface="Gotham" panose="02000804040000020004" pitchFamily="2" charset="0"/>
              </a:rPr>
              <a:t>Paesi che generalmente sono geograficamente e culturalmente distanti lo sono anche musicalmente</a:t>
            </a:r>
          </a:p>
          <a:p>
            <a:pPr>
              <a:buFontTx/>
              <a:buChar char="-"/>
            </a:pPr>
            <a:r>
              <a:rPr lang="it-IT" sz="1100" dirty="0">
                <a:solidFill>
                  <a:srgbClr val="00D95A"/>
                </a:solidFill>
                <a:latin typeface="Gotham" panose="02000804040000020004" pitchFamily="2" charset="0"/>
              </a:rPr>
              <a:t>Il sud America, il Canada e gli Stati Uniti influenzano maggiormente la musica a livello globale ma in modo tra loro differente</a:t>
            </a:r>
          </a:p>
          <a:p>
            <a:pPr>
              <a:buFontTx/>
              <a:buChar char="-"/>
            </a:pPr>
            <a:r>
              <a:rPr lang="it-IT" sz="1100" dirty="0">
                <a:solidFill>
                  <a:srgbClr val="00D95A"/>
                </a:solidFill>
                <a:latin typeface="Gotham" panose="02000804040000020004" pitchFamily="2" charset="0"/>
              </a:rPr>
              <a:t>Le community trovate sono un misto della distanza geografica tra i paesi e distanza culturale</a:t>
            </a:r>
          </a:p>
          <a:p>
            <a:pPr>
              <a:buFontTx/>
              <a:buChar char="-"/>
            </a:pPr>
            <a:r>
              <a:rPr lang="it-IT" sz="1100" dirty="0">
                <a:solidFill>
                  <a:srgbClr val="00D95A"/>
                </a:solidFill>
                <a:latin typeface="Gotham" panose="02000804040000020004" pitchFamily="2" charset="0"/>
              </a:rPr>
              <a:t>Dai risultati della regressione logistica possiamo farci una idea di quali paesi ascoltino musica principalmente prodotta in casa</a:t>
            </a:r>
          </a:p>
          <a:p>
            <a:pPr>
              <a:buFontTx/>
              <a:buChar char="-"/>
            </a:pPr>
            <a:endParaRPr lang="it-IT" dirty="0"/>
          </a:p>
          <a:p>
            <a:pPr>
              <a:buFontTx/>
              <a:buChar char="-"/>
            </a:pPr>
            <a:endParaRPr lang="it-IT" dirty="0"/>
          </a:p>
          <a:p>
            <a:pPr>
              <a:buFontTx/>
              <a:buChar char="-"/>
            </a:pPr>
            <a:endParaRPr lang="it-IT" dirty="0"/>
          </a:p>
        </p:txBody>
      </p:sp>
      <p:pic>
        <p:nvPicPr>
          <p:cNvPr id="5" name="Immagine 4">
            <a:extLst>
              <a:ext uri="{FF2B5EF4-FFF2-40B4-BE49-F238E27FC236}">
                <a16:creationId xmlns:a16="http://schemas.microsoft.com/office/drawing/2014/main" id="{1598EDF5-1F5C-9181-9694-BBE51CB27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539859">
            <a:off x="-179078" y="-231020"/>
            <a:ext cx="933561" cy="933561"/>
          </a:xfrm>
          <a:prstGeom prst="rect">
            <a:avLst/>
          </a:prstGeom>
        </p:spPr>
      </p:pic>
      <p:pic>
        <p:nvPicPr>
          <p:cNvPr id="6" name="Immagine 5">
            <a:extLst>
              <a:ext uri="{FF2B5EF4-FFF2-40B4-BE49-F238E27FC236}">
                <a16:creationId xmlns:a16="http://schemas.microsoft.com/office/drawing/2014/main" id="{F860A757-1E4E-D136-6E89-B4FDCC3E2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79184">
            <a:off x="6878233" y="2647218"/>
            <a:ext cx="933561" cy="933561"/>
          </a:xfrm>
          <a:prstGeom prst="rect">
            <a:avLst/>
          </a:prstGeom>
        </p:spPr>
      </p:pic>
    </p:spTree>
    <p:extLst>
      <p:ext uri="{BB962C8B-B14F-4D97-AF65-F5344CB8AC3E}">
        <p14:creationId xmlns:p14="http://schemas.microsoft.com/office/powerpoint/2010/main" val="29571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7B9F60-918A-54F9-AC8A-BF6497821761}"/>
              </a:ext>
            </a:extLst>
          </p:cNvPr>
          <p:cNvSpPr>
            <a:spLocks noGrp="1"/>
          </p:cNvSpPr>
          <p:nvPr>
            <p:ph type="title"/>
          </p:nvPr>
        </p:nvSpPr>
        <p:spPr>
          <a:xfrm>
            <a:off x="521380" y="91363"/>
            <a:ext cx="6520220" cy="626267"/>
          </a:xfrm>
        </p:spPr>
        <p:txBody>
          <a:bodyPr>
            <a:normAutofit/>
          </a:bodyPr>
          <a:lstStyle/>
          <a:p>
            <a:pPr algn="ctr"/>
            <a:r>
              <a:rPr lang="it-IT" sz="2000" dirty="0">
                <a:solidFill>
                  <a:schemeClr val="bg1"/>
                </a:solidFill>
                <a:latin typeface="Gotham" panose="02000804040000020004" pitchFamily="2" charset="0"/>
              </a:rPr>
              <a:t>Raccolta dati e creazione rete</a:t>
            </a:r>
          </a:p>
        </p:txBody>
      </p:sp>
      <p:sp>
        <p:nvSpPr>
          <p:cNvPr id="3" name="Segnaposto contenuto 2">
            <a:extLst>
              <a:ext uri="{FF2B5EF4-FFF2-40B4-BE49-F238E27FC236}">
                <a16:creationId xmlns:a16="http://schemas.microsoft.com/office/drawing/2014/main" id="{6735E4B1-415B-5A2E-878B-642A4FAD5C2A}"/>
              </a:ext>
            </a:extLst>
          </p:cNvPr>
          <p:cNvSpPr>
            <a:spLocks noGrp="1"/>
          </p:cNvSpPr>
          <p:nvPr>
            <p:ph sz="half" idx="1"/>
          </p:nvPr>
        </p:nvSpPr>
        <p:spPr>
          <a:xfrm>
            <a:off x="519728" y="717630"/>
            <a:ext cx="3212862" cy="2349953"/>
          </a:xfrm>
        </p:spPr>
        <p:txBody>
          <a:bodyPr>
            <a:noAutofit/>
          </a:bodyPr>
          <a:lstStyle/>
          <a:p>
            <a:pPr marL="0" indent="0">
              <a:buNone/>
            </a:pPr>
            <a:r>
              <a:rPr lang="it-IT" sz="1400" dirty="0">
                <a:solidFill>
                  <a:srgbClr val="00D95A"/>
                </a:solidFill>
                <a:latin typeface="Gotham" panose="02000804040000020004" pitchFamily="2" charset="0"/>
              </a:rPr>
              <a:t>Per 15 giorni (1 giugno al 15    giugno 2022) sono stati intrecciati i brani musicali comuni presenti nelle playlist top e </a:t>
            </a:r>
            <a:r>
              <a:rPr lang="it-IT" sz="1400" dirty="0" err="1">
                <a:solidFill>
                  <a:srgbClr val="00D95A"/>
                </a:solidFill>
                <a:latin typeface="Gotham" panose="02000804040000020004" pitchFamily="2" charset="0"/>
              </a:rPr>
              <a:t>viral</a:t>
            </a:r>
            <a:r>
              <a:rPr lang="it-IT" sz="1400" dirty="0">
                <a:solidFill>
                  <a:srgbClr val="00D95A"/>
                </a:solidFill>
                <a:latin typeface="Gotham" panose="02000804040000020004" pitchFamily="2" charset="0"/>
              </a:rPr>
              <a:t> di 72 paesi</a:t>
            </a:r>
          </a:p>
          <a:p>
            <a:pPr marL="0" indent="0">
              <a:buNone/>
            </a:pPr>
            <a:endParaRPr lang="it-IT" sz="1400" dirty="0">
              <a:solidFill>
                <a:srgbClr val="00D95A"/>
              </a:solidFill>
              <a:latin typeface="Gotham" panose="02000804040000020004" pitchFamily="2" charset="0"/>
            </a:endParaRPr>
          </a:p>
          <a:p>
            <a:pPr marL="0" indent="0">
              <a:buNone/>
            </a:pPr>
            <a:r>
              <a:rPr lang="it-IT" sz="1400" dirty="0">
                <a:solidFill>
                  <a:srgbClr val="00D95A"/>
                </a:solidFill>
                <a:latin typeface="Gotham" panose="02000804040000020004" pitchFamily="2" charset="0"/>
              </a:rPr>
              <a:t>Solo per le playlist top oltre al codice del brano sono stati estratti svariati dati come per esempio il tempo e la ballabilità della canzone</a:t>
            </a:r>
          </a:p>
          <a:p>
            <a:pPr marL="0" indent="0">
              <a:buNone/>
            </a:pPr>
            <a:endParaRPr lang="it-IT" sz="1400" dirty="0">
              <a:solidFill>
                <a:srgbClr val="00D95A"/>
              </a:solidFill>
              <a:latin typeface="Gotham" panose="02000804040000020004" pitchFamily="2" charset="0"/>
            </a:endParaRPr>
          </a:p>
          <a:p>
            <a:pPr marL="0" indent="0">
              <a:buNone/>
            </a:pPr>
            <a:endParaRPr lang="it-IT" sz="1400" dirty="0">
              <a:solidFill>
                <a:srgbClr val="00D95A"/>
              </a:solidFill>
              <a:latin typeface="Gotham" panose="02000804040000020004" pitchFamily="2" charset="0"/>
            </a:endParaRPr>
          </a:p>
          <a:p>
            <a:pPr marL="0" indent="0">
              <a:buNone/>
            </a:pPr>
            <a:endParaRPr lang="it-IT" sz="1400" dirty="0">
              <a:solidFill>
                <a:srgbClr val="00D95A"/>
              </a:solidFill>
              <a:latin typeface="Gotham" panose="02000804040000020004" pitchFamily="2" charset="0"/>
            </a:endParaRPr>
          </a:p>
          <a:p>
            <a:pPr marL="0" indent="0">
              <a:buNone/>
            </a:pPr>
            <a:endParaRPr lang="it-IT" sz="1400" dirty="0">
              <a:solidFill>
                <a:srgbClr val="00D95A"/>
              </a:solidFill>
              <a:latin typeface="Gotham" panose="02000804040000020004" pitchFamily="2" charset="0"/>
            </a:endParaRPr>
          </a:p>
        </p:txBody>
      </p:sp>
      <p:sp>
        <p:nvSpPr>
          <p:cNvPr id="4" name="Segnaposto contenuto 3">
            <a:extLst>
              <a:ext uri="{FF2B5EF4-FFF2-40B4-BE49-F238E27FC236}">
                <a16:creationId xmlns:a16="http://schemas.microsoft.com/office/drawing/2014/main" id="{D3604955-4A31-810C-3546-0FE3B070AD5F}"/>
              </a:ext>
            </a:extLst>
          </p:cNvPr>
          <p:cNvSpPr>
            <a:spLocks noGrp="1"/>
          </p:cNvSpPr>
          <p:nvPr>
            <p:ph sz="half" idx="2"/>
          </p:nvPr>
        </p:nvSpPr>
        <p:spPr>
          <a:xfrm>
            <a:off x="3827085" y="717630"/>
            <a:ext cx="3212862" cy="2349953"/>
          </a:xfrm>
        </p:spPr>
        <p:txBody>
          <a:bodyPr>
            <a:noAutofit/>
          </a:bodyPr>
          <a:lstStyle/>
          <a:p>
            <a:pPr marL="0" indent="0">
              <a:buNone/>
            </a:pPr>
            <a:r>
              <a:rPr lang="it-IT" sz="1400" dirty="0">
                <a:solidFill>
                  <a:srgbClr val="00D95A"/>
                </a:solidFill>
                <a:latin typeface="Gotham" panose="02000804040000020004" pitchFamily="2" charset="0"/>
              </a:rPr>
              <a:t>Il risultato è stato di 30 reti non orientate 15 top e 15 </a:t>
            </a:r>
            <a:r>
              <a:rPr lang="it-IT" sz="1400" dirty="0" err="1">
                <a:solidFill>
                  <a:srgbClr val="00D95A"/>
                </a:solidFill>
                <a:latin typeface="Gotham" panose="02000804040000020004" pitchFamily="2" charset="0"/>
              </a:rPr>
              <a:t>viral</a:t>
            </a:r>
            <a:r>
              <a:rPr lang="it-IT" sz="1400" dirty="0">
                <a:solidFill>
                  <a:srgbClr val="00D95A"/>
                </a:solidFill>
                <a:latin typeface="Gotham" panose="02000804040000020004" pitchFamily="2" charset="0"/>
              </a:rPr>
              <a:t>, le reali differenze le abbiamo tra top e </a:t>
            </a:r>
            <a:r>
              <a:rPr lang="it-IT" sz="1400" dirty="0" err="1">
                <a:solidFill>
                  <a:srgbClr val="00D95A"/>
                </a:solidFill>
                <a:latin typeface="Gotham" panose="02000804040000020004" pitchFamily="2" charset="0"/>
              </a:rPr>
              <a:t>viral</a:t>
            </a:r>
            <a:r>
              <a:rPr lang="it-IT" sz="1400" dirty="0">
                <a:solidFill>
                  <a:srgbClr val="00D95A"/>
                </a:solidFill>
                <a:latin typeface="Gotham" panose="02000804040000020004" pitchFamily="2" charset="0"/>
              </a:rPr>
              <a:t> e non tra reti tratte dalle stesse playlist</a:t>
            </a:r>
          </a:p>
          <a:p>
            <a:pPr marL="0" indent="0">
              <a:buNone/>
            </a:pPr>
            <a:endParaRPr lang="it-IT" sz="1400" dirty="0">
              <a:solidFill>
                <a:srgbClr val="00D95A"/>
              </a:solidFill>
              <a:latin typeface="Gotham" panose="02000804040000020004" pitchFamily="2" charset="0"/>
            </a:endParaRPr>
          </a:p>
          <a:p>
            <a:pPr marL="0" indent="0">
              <a:buNone/>
            </a:pPr>
            <a:r>
              <a:rPr lang="it-IT" sz="1400" dirty="0">
                <a:solidFill>
                  <a:srgbClr val="00D95A"/>
                </a:solidFill>
                <a:latin typeface="Gotham" panose="02000804040000020004" pitchFamily="2" charset="0"/>
              </a:rPr>
              <a:t>Entrambe le reti presentano</a:t>
            </a:r>
          </a:p>
          <a:p>
            <a:pPr marL="0" indent="0">
              <a:buNone/>
            </a:pPr>
            <a:r>
              <a:rPr lang="it-IT" sz="1400" dirty="0">
                <a:solidFill>
                  <a:srgbClr val="00D95A"/>
                </a:solidFill>
                <a:latin typeface="Gotham" panose="02000804040000020004" pitchFamily="2" charset="0"/>
              </a:rPr>
              <a:t>72 nodi.</a:t>
            </a:r>
          </a:p>
          <a:p>
            <a:pPr marL="0" indent="0">
              <a:buNone/>
            </a:pPr>
            <a:r>
              <a:rPr lang="it-IT" sz="1400" dirty="0">
                <a:solidFill>
                  <a:srgbClr val="00D95A"/>
                </a:solidFill>
                <a:latin typeface="Gotham" panose="02000804040000020004" pitchFamily="2" charset="0"/>
              </a:rPr>
              <a:t>Rete </a:t>
            </a:r>
            <a:r>
              <a:rPr lang="it-IT" sz="1400" dirty="0" err="1">
                <a:solidFill>
                  <a:srgbClr val="00D95A"/>
                </a:solidFill>
                <a:latin typeface="Gotham" panose="02000804040000020004" pitchFamily="2" charset="0"/>
              </a:rPr>
              <a:t>viral</a:t>
            </a:r>
            <a:r>
              <a:rPr lang="it-IT" sz="1400" dirty="0">
                <a:solidFill>
                  <a:srgbClr val="00D95A"/>
                </a:solidFill>
                <a:latin typeface="Gotham" panose="02000804040000020004" pitchFamily="2" charset="0"/>
              </a:rPr>
              <a:t>: 2556 link</a:t>
            </a:r>
          </a:p>
          <a:p>
            <a:pPr marL="0" indent="0">
              <a:buNone/>
            </a:pPr>
            <a:r>
              <a:rPr lang="it-IT" sz="1400" dirty="0">
                <a:solidFill>
                  <a:srgbClr val="00D95A"/>
                </a:solidFill>
                <a:latin typeface="Gotham" panose="02000804040000020004" pitchFamily="2" charset="0"/>
              </a:rPr>
              <a:t>Rete top: da 2420 a 2464 link</a:t>
            </a:r>
          </a:p>
          <a:p>
            <a:pPr marL="0" indent="0">
              <a:buNone/>
            </a:pPr>
            <a:endParaRPr lang="it-IT" dirty="0"/>
          </a:p>
        </p:txBody>
      </p:sp>
      <p:cxnSp>
        <p:nvCxnSpPr>
          <p:cNvPr id="6" name="Connettore diritto 5">
            <a:extLst>
              <a:ext uri="{FF2B5EF4-FFF2-40B4-BE49-F238E27FC236}">
                <a16:creationId xmlns:a16="http://schemas.microsoft.com/office/drawing/2014/main" id="{246590AE-5244-982D-FB98-AD716B640A51}"/>
              </a:ext>
            </a:extLst>
          </p:cNvPr>
          <p:cNvCxnSpPr/>
          <p:nvPr/>
        </p:nvCxnSpPr>
        <p:spPr>
          <a:xfrm>
            <a:off x="3768017" y="758288"/>
            <a:ext cx="0" cy="226863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69AF3F15-9269-58F0-8E95-48551B99A902}"/>
              </a:ext>
            </a:extLst>
          </p:cNvPr>
          <p:cNvCxnSpPr>
            <a:stCxn id="3" idx="1"/>
            <a:endCxn id="4" idx="3"/>
          </p:cNvCxnSpPr>
          <p:nvPr/>
        </p:nvCxnSpPr>
        <p:spPr>
          <a:xfrm>
            <a:off x="519728" y="1892607"/>
            <a:ext cx="65202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E48800FA-35EB-58B4-DA2A-C92729386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572723">
            <a:off x="6907706" y="-312421"/>
            <a:ext cx="1055102" cy="1055102"/>
          </a:xfrm>
          <a:prstGeom prst="rect">
            <a:avLst/>
          </a:prstGeom>
        </p:spPr>
      </p:pic>
    </p:spTree>
    <p:extLst>
      <p:ext uri="{BB962C8B-B14F-4D97-AF65-F5344CB8AC3E}">
        <p14:creationId xmlns:p14="http://schemas.microsoft.com/office/powerpoint/2010/main" val="419669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1E9647-6C6E-850C-8283-8FBD5E1806B0}"/>
              </a:ext>
            </a:extLst>
          </p:cNvPr>
          <p:cNvSpPr>
            <a:spLocks noGrp="1"/>
          </p:cNvSpPr>
          <p:nvPr>
            <p:ph type="title"/>
          </p:nvPr>
        </p:nvSpPr>
        <p:spPr/>
        <p:txBody>
          <a:bodyPr>
            <a:normAutofit/>
          </a:bodyPr>
          <a:lstStyle/>
          <a:p>
            <a:pPr algn="ctr"/>
            <a:r>
              <a:rPr lang="it-IT" sz="2000" dirty="0">
                <a:solidFill>
                  <a:schemeClr val="bg1"/>
                </a:solidFill>
                <a:latin typeface="Gotham" panose="02000804040000020004" pitchFamily="2" charset="0"/>
              </a:rPr>
              <a:t>Sviluppi futuri</a:t>
            </a:r>
          </a:p>
        </p:txBody>
      </p:sp>
      <p:sp>
        <p:nvSpPr>
          <p:cNvPr id="3" name="Segnaposto contenuto 2">
            <a:extLst>
              <a:ext uri="{FF2B5EF4-FFF2-40B4-BE49-F238E27FC236}">
                <a16:creationId xmlns:a16="http://schemas.microsoft.com/office/drawing/2014/main" id="{607BBF95-A0FD-A1D2-75CD-3AA66BD39BCE}"/>
              </a:ext>
            </a:extLst>
          </p:cNvPr>
          <p:cNvSpPr>
            <a:spLocks noGrp="1"/>
          </p:cNvSpPr>
          <p:nvPr>
            <p:ph idx="1"/>
          </p:nvPr>
        </p:nvSpPr>
        <p:spPr/>
        <p:txBody>
          <a:bodyPr>
            <a:noAutofit/>
          </a:bodyPr>
          <a:lstStyle/>
          <a:p>
            <a:pPr marL="0" indent="0" algn="ctr">
              <a:buNone/>
            </a:pPr>
            <a:r>
              <a:rPr lang="it-IT" sz="1800" dirty="0">
                <a:solidFill>
                  <a:srgbClr val="00D95A"/>
                </a:solidFill>
                <a:latin typeface="Gotham" panose="02000804040000020004" pitchFamily="2" charset="0"/>
              </a:rPr>
              <a:t>Raccogliere dati per un arco di tempo maggiore come ad esempio dai 6 ai 12 mesi e vedere come gli eventi che accadono nel mondo modificano l’ascolto della musica da parte degli utenti, ma anche per avere un dataset maggiore al fine di poter ottenere risultati più precisi per quanto riguarda la parte di machine learning, vedere quali siano le canzoni e i cantanti più condivisi a livello globale</a:t>
            </a:r>
          </a:p>
        </p:txBody>
      </p:sp>
      <p:pic>
        <p:nvPicPr>
          <p:cNvPr id="5" name="Immagine 4">
            <a:extLst>
              <a:ext uri="{FF2B5EF4-FFF2-40B4-BE49-F238E27FC236}">
                <a16:creationId xmlns:a16="http://schemas.microsoft.com/office/drawing/2014/main" id="{879109CA-F7A4-87D1-9A88-629E7FF3F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430676">
            <a:off x="-250412" y="2488984"/>
            <a:ext cx="986190" cy="986190"/>
          </a:xfrm>
          <a:prstGeom prst="rect">
            <a:avLst/>
          </a:prstGeom>
        </p:spPr>
      </p:pic>
      <p:pic>
        <p:nvPicPr>
          <p:cNvPr id="7" name="Immagine 6">
            <a:extLst>
              <a:ext uri="{FF2B5EF4-FFF2-40B4-BE49-F238E27FC236}">
                <a16:creationId xmlns:a16="http://schemas.microsoft.com/office/drawing/2014/main" id="{C61CCD4D-0343-395F-72A5-39860F9FC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188942">
            <a:off x="6684261" y="-283551"/>
            <a:ext cx="1210622" cy="1210622"/>
          </a:xfrm>
          <a:prstGeom prst="rect">
            <a:avLst/>
          </a:prstGeom>
        </p:spPr>
      </p:pic>
    </p:spTree>
    <p:extLst>
      <p:ext uri="{BB962C8B-B14F-4D97-AF65-F5344CB8AC3E}">
        <p14:creationId xmlns:p14="http://schemas.microsoft.com/office/powerpoint/2010/main" val="959043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4D1D803-590A-9BD7-B77A-159F61EB793A}"/>
              </a:ext>
            </a:extLst>
          </p:cNvPr>
          <p:cNvSpPr txBox="1"/>
          <p:nvPr/>
        </p:nvSpPr>
        <p:spPr>
          <a:xfrm>
            <a:off x="2573176" y="912158"/>
            <a:ext cx="2413322" cy="707886"/>
          </a:xfrm>
          <a:prstGeom prst="rect">
            <a:avLst/>
          </a:prstGeom>
          <a:noFill/>
        </p:spPr>
        <p:txBody>
          <a:bodyPr wrap="square" rtlCol="0">
            <a:spAutoFit/>
          </a:bodyPr>
          <a:lstStyle/>
          <a:p>
            <a:pPr algn="ctr"/>
            <a:r>
              <a:rPr lang="it-IT" sz="4000" dirty="0">
                <a:solidFill>
                  <a:srgbClr val="00D95A"/>
                </a:solidFill>
                <a:latin typeface="Gotham" panose="02000804040000020004" pitchFamily="2" charset="0"/>
              </a:rPr>
              <a:t>Fine</a:t>
            </a:r>
          </a:p>
        </p:txBody>
      </p:sp>
      <p:sp>
        <p:nvSpPr>
          <p:cNvPr id="5" name="CasellaDiTesto 4">
            <a:extLst>
              <a:ext uri="{FF2B5EF4-FFF2-40B4-BE49-F238E27FC236}">
                <a16:creationId xmlns:a16="http://schemas.microsoft.com/office/drawing/2014/main" id="{1FFBD453-ECEF-0B55-7B18-38635FB33F7D}"/>
              </a:ext>
            </a:extLst>
          </p:cNvPr>
          <p:cNvSpPr txBox="1"/>
          <p:nvPr/>
        </p:nvSpPr>
        <p:spPr>
          <a:xfrm>
            <a:off x="1846865" y="1999136"/>
            <a:ext cx="3865944" cy="400110"/>
          </a:xfrm>
          <a:prstGeom prst="rect">
            <a:avLst/>
          </a:prstGeom>
          <a:noFill/>
        </p:spPr>
        <p:txBody>
          <a:bodyPr wrap="square" rtlCol="0">
            <a:spAutoFit/>
          </a:bodyPr>
          <a:lstStyle/>
          <a:p>
            <a:pPr algn="ctr"/>
            <a:r>
              <a:rPr lang="it-IT" sz="2000" dirty="0">
                <a:solidFill>
                  <a:schemeClr val="bg1"/>
                </a:solidFill>
                <a:latin typeface="Gotham" panose="02000804040000020004" pitchFamily="2" charset="0"/>
              </a:rPr>
              <a:t>Grazie per l’ascolto</a:t>
            </a:r>
          </a:p>
        </p:txBody>
      </p:sp>
      <p:sp>
        <p:nvSpPr>
          <p:cNvPr id="6" name="CasellaDiTesto 5">
            <a:extLst>
              <a:ext uri="{FF2B5EF4-FFF2-40B4-BE49-F238E27FC236}">
                <a16:creationId xmlns:a16="http://schemas.microsoft.com/office/drawing/2014/main" id="{0E3F9BB1-DEF3-FC6E-9741-00F93B4CBF9D}"/>
              </a:ext>
            </a:extLst>
          </p:cNvPr>
          <p:cNvSpPr txBox="1"/>
          <p:nvPr/>
        </p:nvSpPr>
        <p:spPr>
          <a:xfrm>
            <a:off x="5712808" y="2932311"/>
            <a:ext cx="1846867" cy="307777"/>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Matricola 975784</a:t>
            </a:r>
          </a:p>
        </p:txBody>
      </p:sp>
      <p:sp>
        <p:nvSpPr>
          <p:cNvPr id="7" name="CasellaDiTesto 6">
            <a:extLst>
              <a:ext uri="{FF2B5EF4-FFF2-40B4-BE49-F238E27FC236}">
                <a16:creationId xmlns:a16="http://schemas.microsoft.com/office/drawing/2014/main" id="{4D5ECDDB-A18A-C1D9-AE2D-381B4F9AB6A0}"/>
              </a:ext>
            </a:extLst>
          </p:cNvPr>
          <p:cNvSpPr txBox="1"/>
          <p:nvPr/>
        </p:nvSpPr>
        <p:spPr>
          <a:xfrm>
            <a:off x="0" y="2932310"/>
            <a:ext cx="1718841" cy="307777"/>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Gabriele Giorgio</a:t>
            </a:r>
          </a:p>
        </p:txBody>
      </p:sp>
    </p:spTree>
    <p:extLst>
      <p:ext uri="{BB962C8B-B14F-4D97-AF65-F5344CB8AC3E}">
        <p14:creationId xmlns:p14="http://schemas.microsoft.com/office/powerpoint/2010/main" val="333797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969F3AF3-7795-73CD-1B7A-55A2FF1433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15" y="261610"/>
            <a:ext cx="6953644" cy="2978478"/>
          </a:xfrm>
        </p:spPr>
      </p:pic>
      <p:sp>
        <p:nvSpPr>
          <p:cNvPr id="2" name="CasellaDiTesto 1">
            <a:extLst>
              <a:ext uri="{FF2B5EF4-FFF2-40B4-BE49-F238E27FC236}">
                <a16:creationId xmlns:a16="http://schemas.microsoft.com/office/drawing/2014/main" id="{9A700606-E945-F293-9741-AC4FBE8DA922}"/>
              </a:ext>
            </a:extLst>
          </p:cNvPr>
          <p:cNvSpPr txBox="1"/>
          <p:nvPr/>
        </p:nvSpPr>
        <p:spPr>
          <a:xfrm>
            <a:off x="2211440" y="0"/>
            <a:ext cx="3136792" cy="261610"/>
          </a:xfrm>
          <a:prstGeom prst="rect">
            <a:avLst/>
          </a:prstGeom>
          <a:noFill/>
        </p:spPr>
        <p:txBody>
          <a:bodyPr wrap="square" rtlCol="0">
            <a:spAutoFit/>
          </a:bodyPr>
          <a:lstStyle/>
          <a:p>
            <a:pPr algn="ctr"/>
            <a:r>
              <a:rPr lang="it-IT" sz="1100" dirty="0">
                <a:solidFill>
                  <a:schemeClr val="bg1"/>
                </a:solidFill>
                <a:latin typeface="Gotham" panose="02000804040000020004" pitchFamily="2" charset="0"/>
              </a:rPr>
              <a:t>Top</a:t>
            </a:r>
          </a:p>
        </p:txBody>
      </p:sp>
    </p:spTree>
    <p:extLst>
      <p:ext uri="{BB962C8B-B14F-4D97-AF65-F5344CB8AC3E}">
        <p14:creationId xmlns:p14="http://schemas.microsoft.com/office/powerpoint/2010/main" val="411526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C5EEE77-49D3-A73B-773E-0F4CF8324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27" y="261610"/>
            <a:ext cx="6949782" cy="2978478"/>
          </a:xfrm>
          <a:prstGeom prst="rect">
            <a:avLst/>
          </a:prstGeom>
        </p:spPr>
      </p:pic>
      <p:sp>
        <p:nvSpPr>
          <p:cNvPr id="8" name="CasellaDiTesto 7">
            <a:extLst>
              <a:ext uri="{FF2B5EF4-FFF2-40B4-BE49-F238E27FC236}">
                <a16:creationId xmlns:a16="http://schemas.microsoft.com/office/drawing/2014/main" id="{2FB7B35E-4B71-A102-32F5-CB674A6EA864}"/>
              </a:ext>
            </a:extLst>
          </p:cNvPr>
          <p:cNvSpPr txBox="1"/>
          <p:nvPr/>
        </p:nvSpPr>
        <p:spPr>
          <a:xfrm>
            <a:off x="2295735" y="0"/>
            <a:ext cx="2968204" cy="261610"/>
          </a:xfrm>
          <a:prstGeom prst="rect">
            <a:avLst/>
          </a:prstGeom>
          <a:noFill/>
        </p:spPr>
        <p:txBody>
          <a:bodyPr wrap="square" rtlCol="0">
            <a:spAutoFit/>
          </a:bodyPr>
          <a:lstStyle/>
          <a:p>
            <a:pPr algn="ctr"/>
            <a:r>
              <a:rPr lang="it-IT" sz="1100" dirty="0" err="1">
                <a:solidFill>
                  <a:schemeClr val="bg1"/>
                </a:solidFill>
                <a:latin typeface="Gotham" panose="02000804040000020004" pitchFamily="2" charset="0"/>
              </a:rPr>
              <a:t>Viral</a:t>
            </a:r>
            <a:endParaRPr lang="it-IT" sz="1100" dirty="0">
              <a:solidFill>
                <a:schemeClr val="bg1"/>
              </a:solidFill>
              <a:latin typeface="Gotham" panose="02000804040000020004" pitchFamily="2" charset="0"/>
            </a:endParaRPr>
          </a:p>
        </p:txBody>
      </p:sp>
    </p:spTree>
    <p:extLst>
      <p:ext uri="{BB962C8B-B14F-4D97-AF65-F5344CB8AC3E}">
        <p14:creationId xmlns:p14="http://schemas.microsoft.com/office/powerpoint/2010/main" val="324253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21" name="Segnaposto contenuto 20">
            <a:extLst>
              <a:ext uri="{FF2B5EF4-FFF2-40B4-BE49-F238E27FC236}">
                <a16:creationId xmlns:a16="http://schemas.microsoft.com/office/drawing/2014/main" id="{BF708AA8-A3BD-C6B2-A4E4-86848255AB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1600004"/>
            <a:ext cx="3779838" cy="1619030"/>
          </a:xfrm>
        </p:spPr>
      </p:pic>
      <p:pic>
        <p:nvPicPr>
          <p:cNvPr id="17" name="Segnaposto contenuto 16">
            <a:extLst>
              <a:ext uri="{FF2B5EF4-FFF2-40B4-BE49-F238E27FC236}">
                <a16:creationId xmlns:a16="http://schemas.microsoft.com/office/drawing/2014/main" id="{8D298D56-9BC0-CD22-B189-E541ED81AD1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 y="1013"/>
            <a:ext cx="3779836" cy="1619030"/>
          </a:xfrm>
        </p:spPr>
      </p:pic>
      <p:cxnSp>
        <p:nvCxnSpPr>
          <p:cNvPr id="4" name="Connettore diritto 3">
            <a:extLst>
              <a:ext uri="{FF2B5EF4-FFF2-40B4-BE49-F238E27FC236}">
                <a16:creationId xmlns:a16="http://schemas.microsoft.com/office/drawing/2014/main" id="{8907DB9C-0981-5298-1B60-6E9EA3A640E9}"/>
              </a:ext>
            </a:extLst>
          </p:cNvPr>
          <p:cNvCxnSpPr>
            <a:cxnSpLocks/>
          </p:cNvCxnSpPr>
          <p:nvPr/>
        </p:nvCxnSpPr>
        <p:spPr>
          <a:xfrm flipV="1">
            <a:off x="144684" y="1600004"/>
            <a:ext cx="3409677" cy="2003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Immagine 5">
            <a:extLst>
              <a:ext uri="{FF2B5EF4-FFF2-40B4-BE49-F238E27FC236}">
                <a16:creationId xmlns:a16="http://schemas.microsoft.com/office/drawing/2014/main" id="{827BF7B0-1351-D26F-16A1-576CD5603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62471">
            <a:off x="-185812" y="2818091"/>
            <a:ext cx="578562" cy="578562"/>
          </a:xfrm>
          <a:prstGeom prst="rect">
            <a:avLst/>
          </a:prstGeom>
        </p:spPr>
      </p:pic>
      <p:pic>
        <p:nvPicPr>
          <p:cNvPr id="8" name="Immagine 7">
            <a:extLst>
              <a:ext uri="{FF2B5EF4-FFF2-40B4-BE49-F238E27FC236}">
                <a16:creationId xmlns:a16="http://schemas.microsoft.com/office/drawing/2014/main" id="{24C472AC-3A82-16E6-814C-BDC20C34F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303087">
            <a:off x="7178097" y="-123550"/>
            <a:ext cx="563605" cy="563605"/>
          </a:xfrm>
          <a:prstGeom prst="rect">
            <a:avLst/>
          </a:prstGeom>
        </p:spPr>
      </p:pic>
      <p:sp>
        <p:nvSpPr>
          <p:cNvPr id="10" name="CasellaDiTesto 9">
            <a:extLst>
              <a:ext uri="{FF2B5EF4-FFF2-40B4-BE49-F238E27FC236}">
                <a16:creationId xmlns:a16="http://schemas.microsoft.com/office/drawing/2014/main" id="{559DE685-9AE9-7A67-61D5-651209443E42}"/>
              </a:ext>
            </a:extLst>
          </p:cNvPr>
          <p:cNvSpPr txBox="1"/>
          <p:nvPr/>
        </p:nvSpPr>
        <p:spPr>
          <a:xfrm>
            <a:off x="4360606" y="1150373"/>
            <a:ext cx="2438400" cy="646331"/>
          </a:xfrm>
          <a:prstGeom prst="rect">
            <a:avLst/>
          </a:prstGeom>
          <a:noFill/>
        </p:spPr>
        <p:txBody>
          <a:bodyPr wrap="square" rtlCol="0">
            <a:spAutoFit/>
          </a:bodyPr>
          <a:lstStyle/>
          <a:p>
            <a:r>
              <a:rPr lang="it-IT" dirty="0">
                <a:solidFill>
                  <a:schemeClr val="bg1"/>
                </a:solidFill>
              </a:rPr>
              <a:t>Approfondimento scale free network</a:t>
            </a:r>
          </a:p>
        </p:txBody>
      </p:sp>
    </p:spTree>
    <p:extLst>
      <p:ext uri="{BB962C8B-B14F-4D97-AF65-F5344CB8AC3E}">
        <p14:creationId xmlns:p14="http://schemas.microsoft.com/office/powerpoint/2010/main" val="182921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18E70885-28C2-E017-85C5-5ADB827F2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 y="0"/>
            <a:ext cx="6480176" cy="3240088"/>
          </a:xfrm>
          <a:prstGeom prst="rect">
            <a:avLst/>
          </a:prstGeom>
        </p:spPr>
      </p:pic>
    </p:spTree>
    <p:extLst>
      <p:ext uri="{BB962C8B-B14F-4D97-AF65-F5344CB8AC3E}">
        <p14:creationId xmlns:p14="http://schemas.microsoft.com/office/powerpoint/2010/main" val="66483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65B264D-945A-2518-0032-CB0F99F42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 y="0"/>
            <a:ext cx="6480176" cy="3240088"/>
          </a:xfrm>
          <a:prstGeom prst="rect">
            <a:avLst/>
          </a:prstGeom>
        </p:spPr>
      </p:pic>
    </p:spTree>
    <p:extLst>
      <p:ext uri="{BB962C8B-B14F-4D97-AF65-F5344CB8AC3E}">
        <p14:creationId xmlns:p14="http://schemas.microsoft.com/office/powerpoint/2010/main" val="403258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B572A77-9E8E-548A-5250-196CF8D26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 y="0"/>
            <a:ext cx="6480176" cy="3240088"/>
          </a:xfrm>
          <a:prstGeom prst="rect">
            <a:avLst/>
          </a:prstGeom>
        </p:spPr>
      </p:pic>
    </p:spTree>
    <p:extLst>
      <p:ext uri="{BB962C8B-B14F-4D97-AF65-F5344CB8AC3E}">
        <p14:creationId xmlns:p14="http://schemas.microsoft.com/office/powerpoint/2010/main" val="2198752474"/>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2920</Words>
  <Application>Microsoft Office PowerPoint</Application>
  <PresentationFormat>Personalizzato</PresentationFormat>
  <Paragraphs>330</Paragraphs>
  <Slides>31</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31</vt:i4>
      </vt:variant>
    </vt:vector>
  </HeadingPairs>
  <TitlesOfParts>
    <vt:vector size="36" baseType="lpstr">
      <vt:lpstr>Gotham</vt:lpstr>
      <vt:lpstr>Arial</vt:lpstr>
      <vt:lpstr>Calibri Light</vt:lpstr>
      <vt:lpstr>Calibri</vt:lpstr>
      <vt:lpstr>Tema di Office</vt:lpstr>
      <vt:lpstr>Spotiworld </vt:lpstr>
      <vt:lpstr>Domande di ricerca</vt:lpstr>
      <vt:lpstr>Raccolta dati e creazione rete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Top</vt:lpstr>
      <vt:lpstr>Presentazione standard di PowerPoint</vt:lpstr>
      <vt:lpstr>Presentazione standard di PowerPoint</vt:lpstr>
      <vt:lpstr>Quali sono i paesi che influenzano di più la musica a livello globale?</vt:lpstr>
      <vt:lpstr>Quali sono i paesi che influenzano di meno la musica a livello globale?</vt:lpstr>
      <vt:lpstr>Presentazione standard di PowerPoint</vt:lpstr>
      <vt:lpstr>Presentazione standard di PowerPoint</vt:lpstr>
      <vt:lpstr>Presentazione standard di PowerPoint</vt:lpstr>
      <vt:lpstr>Presentazione standard di PowerPoint</vt:lpstr>
      <vt:lpstr>Presentazione standard di PowerPoint</vt:lpstr>
      <vt:lpstr>Risultati</vt:lpstr>
      <vt:lpstr>Presentazione standard di PowerPoint</vt:lpstr>
      <vt:lpstr>Bonus: può ciò che influenza le viral essere a sua volta influenzato?</vt:lpstr>
      <vt:lpstr>Bonus: possono le top essere influenzate da fattori esterni?</vt:lpstr>
      <vt:lpstr>Ecco cosa notiamo di strano</vt:lpstr>
      <vt:lpstr>Conclusioni</vt:lpstr>
      <vt:lpstr>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dc:title>
  <dc:creator>Gabriele Giorgio</dc:creator>
  <cp:lastModifiedBy>Gabriele Giorgio</cp:lastModifiedBy>
  <cp:revision>24</cp:revision>
  <dcterms:created xsi:type="dcterms:W3CDTF">2022-06-20T09:49:33Z</dcterms:created>
  <dcterms:modified xsi:type="dcterms:W3CDTF">2022-08-31T16:16:38Z</dcterms:modified>
</cp:coreProperties>
</file>